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76" r:id="rId4"/>
    <p:sldId id="277" r:id="rId5"/>
    <p:sldId id="279" r:id="rId6"/>
    <p:sldId id="280" r:id="rId7"/>
    <p:sldId id="281" r:id="rId8"/>
    <p:sldId id="282" r:id="rId9"/>
    <p:sldId id="283" r:id="rId10"/>
    <p:sldId id="284" r:id="rId11"/>
    <p:sldId id="278" r:id="rId12"/>
  </p:sldIdLst>
  <p:sldSz cx="7772400" cy="100584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9"/>
    <a:srgbClr val="DC7434"/>
    <a:srgbClr val="003D69"/>
    <a:srgbClr val="BE5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4023" autoAdjust="0"/>
    <p:restoredTop sz="94660"/>
  </p:normalViewPr>
  <p:slideViewPr>
    <p:cSldViewPr snapToGrid="0">
      <p:cViewPr>
        <p:scale>
          <a:sx n="33" d="100"/>
          <a:sy n="33" d="100"/>
        </p:scale>
        <p:origin x="2940" y="36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0" d="100"/>
          <a:sy n="80" d="100"/>
        </p:scale>
        <p:origin x="306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697" cy="458447"/>
          </a:xfrm>
          <a:prstGeom prst="rect">
            <a:avLst/>
          </a:prstGeom>
        </p:spPr>
        <p:txBody>
          <a:bodyPr vert="horz" lIns="89584" tIns="44792" rIns="89584" bIns="44792" rtlCol="0"/>
          <a:lstStyle>
            <a:lvl1pPr algn="l">
              <a:defRPr sz="1200"/>
            </a:lvl1pPr>
          </a:lstStyle>
          <a:p>
            <a:endParaRPr lang="en-US"/>
          </a:p>
        </p:txBody>
      </p:sp>
      <p:sp>
        <p:nvSpPr>
          <p:cNvPr id="3" name="Date Placeholder 2"/>
          <p:cNvSpPr>
            <a:spLocks noGrp="1"/>
          </p:cNvSpPr>
          <p:nvPr>
            <p:ph type="dt" sz="quarter" idx="1"/>
          </p:nvPr>
        </p:nvSpPr>
        <p:spPr>
          <a:xfrm>
            <a:off x="3884753" y="2"/>
            <a:ext cx="2971697" cy="458447"/>
          </a:xfrm>
          <a:prstGeom prst="rect">
            <a:avLst/>
          </a:prstGeom>
        </p:spPr>
        <p:txBody>
          <a:bodyPr vert="horz" lIns="89584" tIns="44792" rIns="89584" bIns="44792" rtlCol="0"/>
          <a:lstStyle>
            <a:lvl1pPr algn="r">
              <a:defRPr sz="1200"/>
            </a:lvl1pPr>
          </a:lstStyle>
          <a:p>
            <a:fld id="{98FE3207-A2DE-4215-B15D-26D81D5FF320}" type="datetimeFigureOut">
              <a:rPr lang="en-US" smtClean="0"/>
              <a:t>4/26/2023</a:t>
            </a:fld>
            <a:endParaRPr lang="en-US"/>
          </a:p>
        </p:txBody>
      </p:sp>
      <p:sp>
        <p:nvSpPr>
          <p:cNvPr id="4" name="Footer Placeholder 3"/>
          <p:cNvSpPr>
            <a:spLocks noGrp="1"/>
          </p:cNvSpPr>
          <p:nvPr>
            <p:ph type="ftr" sz="quarter" idx="2"/>
          </p:nvPr>
        </p:nvSpPr>
        <p:spPr>
          <a:xfrm>
            <a:off x="0" y="8685554"/>
            <a:ext cx="2971697" cy="458447"/>
          </a:xfrm>
          <a:prstGeom prst="rect">
            <a:avLst/>
          </a:prstGeom>
        </p:spPr>
        <p:txBody>
          <a:bodyPr vert="horz" lIns="89584" tIns="44792" rIns="89584" bIns="4479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685554"/>
            <a:ext cx="2971697" cy="458447"/>
          </a:xfrm>
          <a:prstGeom prst="rect">
            <a:avLst/>
          </a:prstGeom>
        </p:spPr>
        <p:txBody>
          <a:bodyPr vert="horz" lIns="89584" tIns="44792" rIns="89584" bIns="44792" rtlCol="0" anchor="b"/>
          <a:lstStyle>
            <a:lvl1pPr algn="r">
              <a:defRPr sz="1200"/>
            </a:lvl1pPr>
          </a:lstStyle>
          <a:p>
            <a:fld id="{47DAFEDE-42BB-4690-B6C8-2F7DAD864D57}" type="slidenum">
              <a:rPr lang="en-US" smtClean="0"/>
              <a:t>‹#›</a:t>
            </a:fld>
            <a:endParaRPr lang="en-US"/>
          </a:p>
        </p:txBody>
      </p:sp>
    </p:spTree>
    <p:extLst>
      <p:ext uri="{BB962C8B-B14F-4D97-AF65-F5344CB8AC3E}">
        <p14:creationId xmlns:p14="http://schemas.microsoft.com/office/powerpoint/2010/main" val="4191680467"/>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723" cy="458853"/>
          </a:xfrm>
          <a:prstGeom prst="rect">
            <a:avLst/>
          </a:prstGeom>
        </p:spPr>
        <p:txBody>
          <a:bodyPr vert="horz" lIns="89584" tIns="44792" rIns="89584" bIns="44792" rtlCol="0"/>
          <a:lstStyle>
            <a:lvl1pPr algn="l">
              <a:defRPr sz="1200"/>
            </a:lvl1pPr>
          </a:lstStyle>
          <a:p>
            <a:endParaRPr lang="en-US"/>
          </a:p>
        </p:txBody>
      </p:sp>
      <p:sp>
        <p:nvSpPr>
          <p:cNvPr id="3" name="Date Placeholder 2"/>
          <p:cNvSpPr>
            <a:spLocks noGrp="1"/>
          </p:cNvSpPr>
          <p:nvPr>
            <p:ph type="dt" idx="1"/>
          </p:nvPr>
        </p:nvSpPr>
        <p:spPr>
          <a:xfrm>
            <a:off x="3885108" y="1"/>
            <a:ext cx="2971723" cy="458853"/>
          </a:xfrm>
          <a:prstGeom prst="rect">
            <a:avLst/>
          </a:prstGeom>
        </p:spPr>
        <p:txBody>
          <a:bodyPr vert="horz" lIns="89584" tIns="44792" rIns="89584" bIns="44792" rtlCol="0"/>
          <a:lstStyle>
            <a:lvl1pPr algn="r">
              <a:defRPr sz="1200"/>
            </a:lvl1pPr>
          </a:lstStyle>
          <a:p>
            <a:fld id="{585C27A8-86A6-4250-82B9-F5DC99F263AA}" type="datetimeFigureOut">
              <a:rPr lang="en-US" smtClean="0"/>
              <a:t>4/26/2023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89584" tIns="44792" rIns="89584" bIns="44792" rtlCol="0" anchor="ctr"/>
          <a:lstStyle/>
          <a:p>
            <a:endParaRPr lang="en-US"/>
          </a:p>
        </p:txBody>
      </p:sp>
      <p:sp>
        <p:nvSpPr>
          <p:cNvPr id="5" name="Notes Placeholder 4"/>
          <p:cNvSpPr>
            <a:spLocks noGrp="1"/>
          </p:cNvSpPr>
          <p:nvPr>
            <p:ph type="body" sz="quarter" idx="3"/>
          </p:nvPr>
        </p:nvSpPr>
        <p:spPr>
          <a:xfrm>
            <a:off x="685333" y="4400449"/>
            <a:ext cx="5487335" cy="3600553"/>
          </a:xfrm>
          <a:prstGeom prst="rect">
            <a:avLst/>
          </a:prstGeom>
        </p:spPr>
        <p:txBody>
          <a:bodyPr vert="horz" lIns="89584" tIns="44792" rIns="89584" bIns="447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147"/>
            <a:ext cx="2971723" cy="458853"/>
          </a:xfrm>
          <a:prstGeom prst="rect">
            <a:avLst/>
          </a:prstGeom>
        </p:spPr>
        <p:txBody>
          <a:bodyPr vert="horz" lIns="89584" tIns="44792" rIns="89584" bIns="44792" rtlCol="0" anchor="b"/>
          <a:lstStyle>
            <a:lvl1pPr algn="l">
              <a:defRPr sz="1200"/>
            </a:lvl1pPr>
          </a:lstStyle>
          <a:p>
            <a:endParaRPr lang="en-US"/>
          </a:p>
        </p:txBody>
      </p:sp>
      <p:sp>
        <p:nvSpPr>
          <p:cNvPr id="7" name="Slide Number Placeholder 6"/>
          <p:cNvSpPr>
            <a:spLocks noGrp="1"/>
          </p:cNvSpPr>
          <p:nvPr>
            <p:ph type="sldNum" sz="quarter" idx="5"/>
          </p:nvPr>
        </p:nvSpPr>
        <p:spPr>
          <a:xfrm>
            <a:off x="3885108" y="8685147"/>
            <a:ext cx="2971723" cy="458853"/>
          </a:xfrm>
          <a:prstGeom prst="rect">
            <a:avLst/>
          </a:prstGeom>
        </p:spPr>
        <p:txBody>
          <a:bodyPr vert="horz" lIns="89584" tIns="44792" rIns="89584" bIns="44792" rtlCol="0" anchor="b"/>
          <a:lstStyle>
            <a:lvl1pPr algn="r">
              <a:defRPr sz="1200"/>
            </a:lvl1pPr>
          </a:lstStyle>
          <a:p>
            <a:fld id="{ABB9ED5D-2E5C-417E-810A-28E80BB5560B}" type="slidenum">
              <a:rPr lang="en-US" smtClean="0"/>
              <a:t>‹#›</a:t>
            </a:fld>
            <a:endParaRPr lang="en-US"/>
          </a:p>
        </p:txBody>
      </p:sp>
    </p:spTree>
    <p:extLst>
      <p:ext uri="{BB962C8B-B14F-4D97-AF65-F5344CB8AC3E}">
        <p14:creationId xmlns:p14="http://schemas.microsoft.com/office/powerpoint/2010/main" val="12119217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9ED5D-2E5C-417E-810A-28E80BB5560B}" type="slidenum">
              <a:rPr lang="en-US" smtClean="0"/>
              <a:t>1</a:t>
            </a:fld>
            <a:endParaRPr lang="en-US"/>
          </a:p>
        </p:txBody>
      </p:sp>
    </p:spTree>
    <p:extLst>
      <p:ext uri="{BB962C8B-B14F-4D97-AF65-F5344CB8AC3E}">
        <p14:creationId xmlns:p14="http://schemas.microsoft.com/office/powerpoint/2010/main" val="3730321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79777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166819472"/>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952C09A-881E-F60A-38F2-A1F6A21A0898}"/>
              </a:ext>
            </a:extLst>
          </p:cNvPr>
          <p:cNvGraphicFramePr>
            <a:graphicFrameLocks noChangeAspect="1"/>
          </p:cNvGraphicFramePr>
          <p:nvPr userDrawn="1">
            <p:custDataLst>
              <p:tags r:id="rId5"/>
            </p:custDataLst>
            <p:extLst>
              <p:ext uri="{D42A27DB-BD31-4B8C-83A1-F6EECF244321}">
                <p14:modId xmlns:p14="http://schemas.microsoft.com/office/powerpoint/2010/main" val="2195759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B00EAF7-860A-41FF-A313-A96B1DE698C6}" type="datetimeFigureOut">
              <a:rPr lang="en-US" smtClean="0"/>
              <a:t>4/26/2023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F056253-3F35-4859-A1A9-462AA397939F}" type="slidenum">
              <a:rPr lang="en-US" smtClean="0"/>
              <a:t>‹#›</a:t>
            </a:fld>
            <a:endParaRPr lang="en-US"/>
          </a:p>
        </p:txBody>
      </p:sp>
    </p:spTree>
    <p:extLst>
      <p:ext uri="{BB962C8B-B14F-4D97-AF65-F5344CB8AC3E}">
        <p14:creationId xmlns:p14="http://schemas.microsoft.com/office/powerpoint/2010/main" val="30554414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33.emf"/><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6.png"/><Relationship Id="rId18" Type="http://schemas.openxmlformats.org/officeDocument/2006/relationships/image" Target="../media/image24.svg"/><Relationship Id="rId3" Type="http://schemas.openxmlformats.org/officeDocument/2006/relationships/slideLayout" Target="../slideLayouts/slideLayout2.xml"/><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18.png"/><Relationship Id="rId2" Type="http://schemas.openxmlformats.org/officeDocument/2006/relationships/tags" Target="../tags/tag6.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vmlDrawing" Target="../drawings/vmlDrawing5.vml"/><Relationship Id="rId6" Type="http://schemas.openxmlformats.org/officeDocument/2006/relationships/image" Target="../media/image12.png"/><Relationship Id="rId11" Type="http://schemas.openxmlformats.org/officeDocument/2006/relationships/image" Target="../media/image15.png"/><Relationship Id="rId24" Type="http://schemas.openxmlformats.org/officeDocument/2006/relationships/image" Target="../media/image22.png"/><Relationship Id="rId5" Type="http://schemas.openxmlformats.org/officeDocument/2006/relationships/image" Target="../media/image1.emf"/><Relationship Id="rId15" Type="http://schemas.openxmlformats.org/officeDocument/2006/relationships/image" Target="../media/image17.png"/><Relationship Id="rId23"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19.png"/><Relationship Id="rId4" Type="http://schemas.openxmlformats.org/officeDocument/2006/relationships/oleObject" Target="../embeddings/oleObject5.bin"/><Relationship Id="rId9" Type="http://schemas.openxmlformats.org/officeDocument/2006/relationships/image" Target="../media/image14.png"/><Relationship Id="rId14" Type="http://schemas.openxmlformats.org/officeDocument/2006/relationships/image" Target="../media/image20.svg"/><Relationship Id="rId22"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8.bin"/><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idx="4294967295" hasCustomPrompt="1"/>
          </p:nvPr>
        </p:nvSpPr>
        <p:spPr>
          <a:xfrm>
            <a:off x="372979" y="134112"/>
            <a:ext cx="6087980" cy="950976"/>
          </a:xfrm>
        </p:spPr>
        <p:txBody>
          <a:bodyPr anchor="t">
            <a:noAutofit/>
          </a:bodyPr>
          <a:lstStyle>
            <a:lvl1pPr algn="l">
              <a:defRPr sz="2400" baseline="0">
                <a:solidFill>
                  <a:schemeClr val="bg1"/>
                </a:solidFill>
                <a:latin typeface="+mn-lt"/>
              </a:defRPr>
            </a:lvl1pPr>
          </a:lstStyle>
          <a:p>
            <a:r>
              <a:rPr lang="en-US" sz="2200" dirty="0"/>
              <a:t>Owner’s Manual</a:t>
            </a:r>
            <a:br>
              <a:rPr lang="en-US" sz="2200" dirty="0"/>
            </a:br>
            <a:r>
              <a:rPr lang="en-US" sz="2200" dirty="0"/>
              <a:t>Havis Docking Station</a:t>
            </a:r>
            <a:br>
              <a:rPr lang="en-US" sz="2200" dirty="0"/>
            </a:br>
            <a:r>
              <a:rPr lang="en-US" sz="2200" dirty="0"/>
              <a:t>For GETAC V110 Convertible Notebook</a:t>
            </a:r>
          </a:p>
        </p:txBody>
      </p:sp>
      <p:sp>
        <p:nvSpPr>
          <p:cNvPr id="6" name="Subtitle 2"/>
          <p:cNvSpPr>
            <a:spLocks noGrp="1"/>
          </p:cNvSpPr>
          <p:nvPr>
            <p:ph type="subTitle" idx="4294967295" hasCustomPrompt="1"/>
          </p:nvPr>
        </p:nvSpPr>
        <p:spPr>
          <a:xfrm>
            <a:off x="372979" y="1151019"/>
            <a:ext cx="6427871" cy="372978"/>
          </a:xfrm>
        </p:spPr>
        <p:txBody>
          <a:bodyPr>
            <a:normAutofit/>
          </a:bodyPr>
          <a:lstStyle>
            <a:lvl1pPr marL="0" indent="0" algn="l">
              <a:buNone/>
              <a:defRPr sz="2000">
                <a:solidFill>
                  <a:srgbClr val="003D69"/>
                </a:solidFill>
                <a:latin typeface="+mn-lt"/>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dirty="0"/>
              <a:t>DS-GTC-300 Series</a:t>
            </a:r>
          </a:p>
        </p:txBody>
      </p:sp>
      <p:sp>
        <p:nvSpPr>
          <p:cNvPr id="7" name="Subtitle 2"/>
          <p:cNvSpPr txBox="1">
            <a:spLocks/>
          </p:cNvSpPr>
          <p:nvPr/>
        </p:nvSpPr>
        <p:spPr>
          <a:xfrm>
            <a:off x="372979" y="1900995"/>
            <a:ext cx="6427871" cy="1251282"/>
          </a:xfrm>
          <a:prstGeom prst="rect">
            <a:avLst/>
          </a:prstGeom>
        </p:spPr>
        <p:txBody>
          <a:bodyPr vert="horz" lIns="91440" tIns="45720" rIns="91440" bIns="45720" numCol="3" rtlCol="0">
            <a:normAutofit/>
          </a:bodyPr>
          <a:lstStyle>
            <a:lvl1pPr marL="0" indent="0" algn="l"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60000"/>
              </a:lnSpc>
            </a:pPr>
            <a:endParaRPr lang="en-US" sz="1200" dirty="0"/>
          </a:p>
        </p:txBody>
      </p:sp>
      <p:sp>
        <p:nvSpPr>
          <p:cNvPr id="11" name="Subtitle 2"/>
          <p:cNvSpPr txBox="1">
            <a:spLocks/>
          </p:cNvSpPr>
          <p:nvPr/>
        </p:nvSpPr>
        <p:spPr>
          <a:xfrm>
            <a:off x="372979" y="1531210"/>
            <a:ext cx="6427871" cy="824753"/>
          </a:xfrm>
          <a:prstGeom prst="rect">
            <a:avLst/>
          </a:prstGeom>
        </p:spPr>
        <p:txBody>
          <a:bodyPr vert="horz" lIns="91440" tIns="45720" rIns="91440" bIns="45720" numCol="4" rtlCol="0">
            <a:normAutofit/>
          </a:bodyPr>
          <a:lstStyle>
            <a:lvl1pPr marL="0" indent="0" algn="l"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60000"/>
              </a:lnSpc>
            </a:pPr>
            <a:r>
              <a:rPr lang="en-US" sz="1200" dirty="0"/>
              <a:t>DS-GTC-301</a:t>
            </a:r>
          </a:p>
          <a:p>
            <a:pPr>
              <a:lnSpc>
                <a:spcPct val="60000"/>
              </a:lnSpc>
            </a:pPr>
            <a:r>
              <a:rPr lang="en-US" sz="1200" dirty="0"/>
              <a:t>DS-GTC-301-3</a:t>
            </a:r>
          </a:p>
          <a:p>
            <a:pPr>
              <a:lnSpc>
                <a:spcPct val="60000"/>
              </a:lnSpc>
            </a:pPr>
            <a:endParaRPr lang="en-US" sz="1200" dirty="0"/>
          </a:p>
          <a:p>
            <a:pPr>
              <a:lnSpc>
                <a:spcPct val="60000"/>
              </a:lnSpc>
            </a:pPr>
            <a:r>
              <a:rPr lang="en-US" sz="1200" dirty="0"/>
              <a:t>DS-GTC-302</a:t>
            </a:r>
            <a:endParaRPr lang="en-US" sz="1200" baseline="0" dirty="0"/>
          </a:p>
          <a:p>
            <a:pPr>
              <a:lnSpc>
                <a:spcPct val="60000"/>
              </a:lnSpc>
            </a:pPr>
            <a:r>
              <a:rPr lang="en-US" sz="1200" baseline="0" dirty="0"/>
              <a:t>DS-GTC-302-3</a:t>
            </a:r>
            <a:endParaRPr lang="en-US" sz="1200" dirty="0"/>
          </a:p>
          <a:p>
            <a:pPr>
              <a:lnSpc>
                <a:spcPct val="60000"/>
              </a:lnSpc>
            </a:pPr>
            <a:endParaRPr lang="en-US" sz="1200" baseline="0" dirty="0"/>
          </a:p>
          <a:p>
            <a:pPr>
              <a:lnSpc>
                <a:spcPct val="60000"/>
              </a:lnSpc>
            </a:pPr>
            <a:r>
              <a:rPr lang="en-US" sz="1200" baseline="0" dirty="0"/>
              <a:t>DS-GTC-303</a:t>
            </a:r>
          </a:p>
          <a:p>
            <a:pPr>
              <a:lnSpc>
                <a:spcPct val="60000"/>
              </a:lnSpc>
            </a:pPr>
            <a:r>
              <a:rPr lang="en-US" sz="1200" baseline="0" dirty="0"/>
              <a:t>DS-GTC-305</a:t>
            </a:r>
          </a:p>
          <a:p>
            <a:pPr>
              <a:lnSpc>
                <a:spcPct val="60000"/>
              </a:lnSpc>
            </a:pPr>
            <a:endParaRPr lang="en-US" sz="1200" dirty="0"/>
          </a:p>
          <a:p>
            <a:pPr>
              <a:lnSpc>
                <a:spcPct val="60000"/>
              </a:lnSpc>
            </a:pPr>
            <a:endParaRPr lang="en-US" sz="1200" baseline="0" dirty="0"/>
          </a:p>
          <a:p>
            <a:pPr>
              <a:lnSpc>
                <a:spcPct val="60000"/>
              </a:lnSpc>
            </a:pPr>
            <a:endParaRPr lang="en-US" sz="1200" baseline="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10" y="3152277"/>
            <a:ext cx="6577414" cy="4427328"/>
          </a:xfrm>
          <a:prstGeom prst="rect">
            <a:avLst/>
          </a:prstGeom>
        </p:spPr>
      </p:pic>
      <p:sp>
        <p:nvSpPr>
          <p:cNvPr id="3" name="TextBox 2">
            <a:extLst>
              <a:ext uri="{FF2B5EF4-FFF2-40B4-BE49-F238E27FC236}">
                <a16:creationId xmlns:a16="http://schemas.microsoft.com/office/drawing/2014/main" id="{AE85E198-9D9E-8B48-4FAA-5DBBA9D7D807}"/>
              </a:ext>
            </a:extLst>
          </p:cNvPr>
          <p:cNvSpPr txBox="1"/>
          <p:nvPr/>
        </p:nvSpPr>
        <p:spPr>
          <a:xfrm>
            <a:off x="372979" y="9290304"/>
            <a:ext cx="1375698" cy="200055"/>
          </a:xfrm>
          <a:prstGeom prst="rect">
            <a:avLst/>
          </a:prstGeom>
          <a:noFill/>
        </p:spPr>
        <p:txBody>
          <a:bodyPr wrap="none" rtlCol="0">
            <a:spAutoFit/>
          </a:bodyPr>
          <a:lstStyle/>
          <a:p>
            <a:r>
              <a:rPr lang="en-US" sz="700" dirty="0">
                <a:solidFill>
                  <a:schemeClr val="bg1">
                    <a:lumMod val="50000"/>
                  </a:schemeClr>
                </a:solidFill>
              </a:rPr>
              <a:t>DS-GTC-300-SERIES_OMN_12-17</a:t>
            </a:r>
          </a:p>
        </p:txBody>
      </p:sp>
      <p:sp>
        <p:nvSpPr>
          <p:cNvPr id="10" name="Freeform: Shape 9">
            <a:extLst>
              <a:ext uri="{FF2B5EF4-FFF2-40B4-BE49-F238E27FC236}">
                <a16:creationId xmlns:a16="http://schemas.microsoft.com/office/drawing/2014/main" id="{1C42C0FD-F645-8E46-C34E-9327685C98D5}"/>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2" name="Subtitle 2">
            <a:extLst>
              <a:ext uri="{FF2B5EF4-FFF2-40B4-BE49-F238E27FC236}">
                <a16:creationId xmlns:a16="http://schemas.microsoft.com/office/drawing/2014/main" id="{203F6566-336E-6866-883A-55C07F1AC3F7}"/>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1</a:t>
            </a:r>
          </a:p>
        </p:txBody>
      </p:sp>
    </p:spTree>
    <p:extLst>
      <p:ext uri="{BB962C8B-B14F-4D97-AF65-F5344CB8AC3E}">
        <p14:creationId xmlns:p14="http://schemas.microsoft.com/office/powerpoint/2010/main" val="153379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0F848C7-49FE-F056-9773-BB04B5304BAC}"/>
              </a:ext>
            </a:extLst>
          </p:cNvPr>
          <p:cNvGraphicFramePr>
            <a:graphicFrameLocks noChangeAspect="1"/>
          </p:cNvGraphicFramePr>
          <p:nvPr>
            <p:custDataLst>
              <p:tags r:id="rId2"/>
            </p:custDataLst>
            <p:extLst>
              <p:ext uri="{D42A27DB-BD31-4B8C-83A1-F6EECF244321}">
                <p14:modId xmlns:p14="http://schemas.microsoft.com/office/powerpoint/2010/main" val="417456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384" imgH="384" progId="TCLayout.ActiveDocument.1">
                  <p:embed/>
                </p:oleObj>
              </mc:Choice>
              <mc:Fallback>
                <p:oleObj name="think-cell Slide" r:id="rId4" imgW="384" imgH="384" progId="TCLayout.ActiveDocument.1">
                  <p:embed/>
                  <p:pic>
                    <p:nvPicPr>
                      <p:cNvPr id="20" name="Object 19" hidden="1">
                        <a:extLst>
                          <a:ext uri="{FF2B5EF4-FFF2-40B4-BE49-F238E27FC236}">
                            <a16:creationId xmlns:a16="http://schemas.microsoft.com/office/drawing/2014/main" id="{F0F848C7-49FE-F056-9773-BB04B5304B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idx="4294967295"/>
          </p:nvPr>
        </p:nvSpPr>
        <p:spPr>
          <a:xfrm>
            <a:off x="534353" y="169565"/>
            <a:ext cx="6703695" cy="397042"/>
          </a:xfrm>
        </p:spPr>
        <p:txBody>
          <a:bodyPr vert="horz">
            <a:noAutofit/>
          </a:bodyPr>
          <a:lstStyle/>
          <a:p>
            <a:r>
              <a:rPr lang="en-US" sz="2000" b="1" dirty="0">
                <a:latin typeface="+mn-lt"/>
              </a:rPr>
              <a:t>Operation – Undocking              </a:t>
            </a:r>
            <a:r>
              <a:rPr lang="en-US" sz="2000" i="1" dirty="0">
                <a:latin typeface="+mn-lt"/>
              </a:rPr>
              <a:t>(Continued)                </a:t>
            </a:r>
            <a:r>
              <a:rPr lang="en-US" sz="2000" b="1" dirty="0">
                <a:latin typeface="+mn-lt"/>
              </a:rPr>
              <a:t>	</a:t>
            </a:r>
            <a:endParaRPr lang="en-US" sz="2000" i="1" dirty="0">
              <a:latin typeface="+mn-lt"/>
            </a:endParaRPr>
          </a:p>
        </p:txBody>
      </p:sp>
      <p:sp>
        <p:nvSpPr>
          <p:cNvPr id="17" name="TextBox 16">
            <a:extLst>
              <a:ext uri="{FF2B5EF4-FFF2-40B4-BE49-F238E27FC236}">
                <a16:creationId xmlns:a16="http://schemas.microsoft.com/office/drawing/2014/main" id="{C04110B0-2D56-A75E-EF8A-8EC94D9B0D0B}"/>
              </a:ext>
            </a:extLst>
          </p:cNvPr>
          <p:cNvSpPr txBox="1"/>
          <p:nvPr/>
        </p:nvSpPr>
        <p:spPr>
          <a:xfrm>
            <a:off x="621600" y="827933"/>
            <a:ext cx="6703695" cy="492443"/>
          </a:xfrm>
          <a:prstGeom prst="rect">
            <a:avLst/>
          </a:prstGeom>
          <a:noFill/>
        </p:spPr>
        <p:txBody>
          <a:bodyPr wrap="square" lIns="0" tIns="0" rIns="0" bIns="0" rtlCol="0">
            <a:spAutoFit/>
          </a:bodyPr>
          <a:lstStyle/>
          <a:p>
            <a:pPr marL="342900" indent="-342900">
              <a:buClr>
                <a:srgbClr val="DC7434"/>
              </a:buClr>
              <a:buFont typeface="+mj-lt"/>
              <a:buAutoNum type="arabicPeriod" startAt="3"/>
            </a:pPr>
            <a:r>
              <a:rPr lang="en-US" sz="1600" dirty="0"/>
              <a:t>Once unlatched grab both sides of computer and carefully lift out of Docking Station, rear end first.</a:t>
            </a:r>
          </a:p>
        </p:txBody>
      </p:sp>
      <p:pic>
        <p:nvPicPr>
          <p:cNvPr id="15" name="Picture 14">
            <a:extLst>
              <a:ext uri="{FF2B5EF4-FFF2-40B4-BE49-F238E27FC236}">
                <a16:creationId xmlns:a16="http://schemas.microsoft.com/office/drawing/2014/main" id="{7CEA45D5-6819-550C-BACE-9030ECFF099B}"/>
              </a:ext>
            </a:extLst>
          </p:cNvPr>
          <p:cNvPicPr>
            <a:picLocks noChangeAspect="1"/>
          </p:cNvPicPr>
          <p:nvPr/>
        </p:nvPicPr>
        <p:blipFill rotWithShape="1">
          <a:blip r:embed="rId6"/>
          <a:srcRect l="6724" t="2631" r="20665" b="21922"/>
          <a:stretch/>
        </p:blipFill>
        <p:spPr>
          <a:xfrm>
            <a:off x="2385947" y="1581702"/>
            <a:ext cx="3175000" cy="1962150"/>
          </a:xfrm>
          <a:prstGeom prst="rect">
            <a:avLst/>
          </a:prstGeom>
        </p:spPr>
      </p:pic>
      <p:sp>
        <p:nvSpPr>
          <p:cNvPr id="3" name="Freeform: Shape 2">
            <a:extLst>
              <a:ext uri="{FF2B5EF4-FFF2-40B4-BE49-F238E27FC236}">
                <a16:creationId xmlns:a16="http://schemas.microsoft.com/office/drawing/2014/main" id="{BE976033-02E4-AE04-1038-95CAFB3A73E5}"/>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Subtitle 2">
            <a:extLst>
              <a:ext uri="{FF2B5EF4-FFF2-40B4-BE49-F238E27FC236}">
                <a16:creationId xmlns:a16="http://schemas.microsoft.com/office/drawing/2014/main" id="{16E44E3E-62DE-45B0-DCC1-1956F0487E2A}"/>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10</a:t>
            </a:r>
          </a:p>
        </p:txBody>
      </p:sp>
    </p:spTree>
    <p:extLst>
      <p:ext uri="{BB962C8B-B14F-4D97-AF65-F5344CB8AC3E}">
        <p14:creationId xmlns:p14="http://schemas.microsoft.com/office/powerpoint/2010/main" val="392259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0F848C7-49FE-F056-9773-BB04B5304BAC}"/>
              </a:ext>
            </a:extLst>
          </p:cNvPr>
          <p:cNvGraphicFramePr>
            <a:graphicFrameLocks noChangeAspect="1"/>
          </p:cNvGraphicFramePr>
          <p:nvPr>
            <p:custDataLst>
              <p:tags r:id="rId2"/>
            </p:custDataLst>
            <p:extLst>
              <p:ext uri="{D42A27DB-BD31-4B8C-83A1-F6EECF244321}">
                <p14:modId xmlns:p14="http://schemas.microsoft.com/office/powerpoint/2010/main" val="2465923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384" imgH="384" progId="TCLayout.ActiveDocument.1">
                  <p:embed/>
                </p:oleObj>
              </mc:Choice>
              <mc:Fallback>
                <p:oleObj name="think-cell Slide" r:id="rId4" imgW="384" imgH="384" progId="TCLayout.ActiveDocument.1">
                  <p:embed/>
                  <p:pic>
                    <p:nvPicPr>
                      <p:cNvPr id="20" name="Object 19" hidden="1">
                        <a:extLst>
                          <a:ext uri="{FF2B5EF4-FFF2-40B4-BE49-F238E27FC236}">
                            <a16:creationId xmlns:a16="http://schemas.microsoft.com/office/drawing/2014/main" id="{F0F848C7-49FE-F056-9773-BB04B5304B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A116C250-2E33-3A7B-59DF-6BDE12AED1F8}"/>
              </a:ext>
            </a:extLst>
          </p:cNvPr>
          <p:cNvSpPr txBox="1">
            <a:spLocks/>
          </p:cNvSpPr>
          <p:nvPr/>
        </p:nvSpPr>
        <p:spPr>
          <a:xfrm>
            <a:off x="534353" y="169565"/>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Related Products</a:t>
            </a:r>
          </a:p>
        </p:txBody>
      </p:sp>
      <p:sp>
        <p:nvSpPr>
          <p:cNvPr id="16" name="TextBox 15">
            <a:extLst>
              <a:ext uri="{FF2B5EF4-FFF2-40B4-BE49-F238E27FC236}">
                <a16:creationId xmlns:a16="http://schemas.microsoft.com/office/drawing/2014/main" id="{C213EFD5-0F04-2FF4-7F77-5C146D9D1F87}"/>
              </a:ext>
            </a:extLst>
          </p:cNvPr>
          <p:cNvSpPr txBox="1"/>
          <p:nvPr/>
        </p:nvSpPr>
        <p:spPr>
          <a:xfrm>
            <a:off x="534353" y="678539"/>
            <a:ext cx="6703695" cy="830997"/>
          </a:xfrm>
          <a:prstGeom prst="rect">
            <a:avLst/>
          </a:prstGeom>
          <a:noFill/>
        </p:spPr>
        <p:txBody>
          <a:bodyPr wrap="square" rtlCol="0">
            <a:spAutoFit/>
          </a:bodyPr>
          <a:lstStyle/>
          <a:p>
            <a:r>
              <a:rPr lang="en-US" sz="1600" b="1" dirty="0" err="1"/>
              <a:t>Havis</a:t>
            </a:r>
            <a:r>
              <a:rPr lang="en-US" sz="1600" b="1" dirty="0"/>
              <a:t> offers a wide variety of accessory products specifically for use with the DS-GTC-300 Series Docking Station. For more information or to order, please visit www.havis.com.</a:t>
            </a:r>
          </a:p>
        </p:txBody>
      </p:sp>
      <p:sp>
        <p:nvSpPr>
          <p:cNvPr id="17" name="TextBox 16">
            <a:extLst>
              <a:ext uri="{FF2B5EF4-FFF2-40B4-BE49-F238E27FC236}">
                <a16:creationId xmlns:a16="http://schemas.microsoft.com/office/drawing/2014/main" id="{FF39194C-6004-0AC4-7F65-9AF286B51371}"/>
              </a:ext>
            </a:extLst>
          </p:cNvPr>
          <p:cNvSpPr txBox="1"/>
          <p:nvPr/>
        </p:nvSpPr>
        <p:spPr>
          <a:xfrm>
            <a:off x="630676" y="2897011"/>
            <a:ext cx="4557989" cy="984885"/>
          </a:xfrm>
          <a:prstGeom prst="rect">
            <a:avLst/>
          </a:prstGeom>
          <a:noFill/>
        </p:spPr>
        <p:txBody>
          <a:bodyPr wrap="square" lIns="0" tIns="0" rIns="0" bIns="0" rtlCol="0">
            <a:spAutoFit/>
          </a:bodyPr>
          <a:lstStyle/>
          <a:p>
            <a:r>
              <a:rPr lang="en-US" sz="1600" b="1" dirty="0">
                <a:solidFill>
                  <a:srgbClr val="003D69"/>
                </a:solidFill>
              </a:rPr>
              <a:t>LPS-116</a:t>
            </a:r>
          </a:p>
          <a:p>
            <a:r>
              <a:rPr lang="en-US" sz="1600" b="1" dirty="0">
                <a:solidFill>
                  <a:srgbClr val="003D69"/>
                </a:solidFill>
              </a:rPr>
              <a:t>95W Power Supply</a:t>
            </a:r>
          </a:p>
          <a:p>
            <a:r>
              <a:rPr lang="en-US" sz="1600" dirty="0"/>
              <a:t>External power supply and cable for Getac Notebooks with cigarette lighter adaptor.</a:t>
            </a:r>
          </a:p>
        </p:txBody>
      </p:sp>
      <p:grpSp>
        <p:nvGrpSpPr>
          <p:cNvPr id="35" name="Group 34">
            <a:extLst>
              <a:ext uri="{FF2B5EF4-FFF2-40B4-BE49-F238E27FC236}">
                <a16:creationId xmlns:a16="http://schemas.microsoft.com/office/drawing/2014/main" id="{CEC1E489-AF3A-F2ED-4411-A8C9197F23D7}"/>
              </a:ext>
            </a:extLst>
          </p:cNvPr>
          <p:cNvGrpSpPr/>
          <p:nvPr/>
        </p:nvGrpSpPr>
        <p:grpSpPr>
          <a:xfrm>
            <a:off x="630675" y="1739679"/>
            <a:ext cx="1932355" cy="1092017"/>
            <a:chOff x="458147" y="1554892"/>
            <a:chExt cx="1932355" cy="1092017"/>
          </a:xfrm>
        </p:grpSpPr>
        <p:sp>
          <p:nvSpPr>
            <p:cNvPr id="25" name="Rectangle 24">
              <a:extLst>
                <a:ext uri="{FF2B5EF4-FFF2-40B4-BE49-F238E27FC236}">
                  <a16:creationId xmlns:a16="http://schemas.microsoft.com/office/drawing/2014/main" id="{4C439CE1-2167-A39A-F03D-06560FEAFC07}"/>
                </a:ext>
              </a:extLst>
            </p:cNvPr>
            <p:cNvSpPr/>
            <p:nvPr/>
          </p:nvSpPr>
          <p:spPr>
            <a:xfrm>
              <a:off x="458147" y="1554892"/>
              <a:ext cx="1932355" cy="1092017"/>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58FE245-6D84-2784-B381-0B4AB7E80467}"/>
                </a:ext>
              </a:extLst>
            </p:cNvPr>
            <p:cNvPicPr>
              <a:picLocks/>
            </p:cNvPicPr>
            <p:nvPr/>
          </p:nvPicPr>
          <p:blipFill>
            <a:blip r:embed="rId6"/>
            <a:stretch>
              <a:fillRect/>
            </a:stretch>
          </p:blipFill>
          <p:spPr>
            <a:xfrm>
              <a:off x="723452" y="1639835"/>
              <a:ext cx="1401745" cy="974383"/>
            </a:xfrm>
            <a:prstGeom prst="rect">
              <a:avLst/>
            </a:prstGeom>
            <a:ln>
              <a:noFill/>
            </a:ln>
            <a:effectLst/>
          </p:spPr>
        </p:pic>
      </p:grpSp>
      <p:sp>
        <p:nvSpPr>
          <p:cNvPr id="19" name="TextBox 18">
            <a:extLst>
              <a:ext uri="{FF2B5EF4-FFF2-40B4-BE49-F238E27FC236}">
                <a16:creationId xmlns:a16="http://schemas.microsoft.com/office/drawing/2014/main" id="{EBDDE19C-28D0-CF32-21D7-3317EE40A76A}"/>
              </a:ext>
            </a:extLst>
          </p:cNvPr>
          <p:cNvSpPr txBox="1"/>
          <p:nvPr/>
        </p:nvSpPr>
        <p:spPr>
          <a:xfrm>
            <a:off x="630676" y="5392482"/>
            <a:ext cx="4557989" cy="984885"/>
          </a:xfrm>
          <a:prstGeom prst="rect">
            <a:avLst/>
          </a:prstGeom>
          <a:noFill/>
        </p:spPr>
        <p:txBody>
          <a:bodyPr wrap="square" lIns="0" tIns="0" rIns="0" bIns="0" rtlCol="0">
            <a:spAutoFit/>
          </a:bodyPr>
          <a:lstStyle/>
          <a:p>
            <a:r>
              <a:rPr lang="en-US" sz="1600" b="1" dirty="0">
                <a:solidFill>
                  <a:srgbClr val="003D69"/>
                </a:solidFill>
              </a:rPr>
              <a:t>DS-DA-102</a:t>
            </a:r>
          </a:p>
          <a:p>
            <a:r>
              <a:rPr lang="en-US" sz="1600" b="1" dirty="0">
                <a:solidFill>
                  <a:srgbClr val="003D69"/>
                </a:solidFill>
              </a:rPr>
              <a:t>Night Eyes II</a:t>
            </a:r>
          </a:p>
          <a:p>
            <a:r>
              <a:rPr lang="en-US" sz="1600" dirty="0"/>
              <a:t>In-vehicle night time viewing from six long lasting, soft true, red LED lights on a flexible steel gooseneck.</a:t>
            </a:r>
          </a:p>
        </p:txBody>
      </p:sp>
      <p:sp>
        <p:nvSpPr>
          <p:cNvPr id="26" name="Rectangle 25">
            <a:extLst>
              <a:ext uri="{FF2B5EF4-FFF2-40B4-BE49-F238E27FC236}">
                <a16:creationId xmlns:a16="http://schemas.microsoft.com/office/drawing/2014/main" id="{83B547E9-0519-10BD-3B3B-17139604172B}"/>
              </a:ext>
            </a:extLst>
          </p:cNvPr>
          <p:cNvSpPr/>
          <p:nvPr/>
        </p:nvSpPr>
        <p:spPr>
          <a:xfrm>
            <a:off x="630675" y="4235150"/>
            <a:ext cx="1932355" cy="1092017"/>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FEA65914-B07C-2E9D-9758-B70FE6218A10}"/>
              </a:ext>
            </a:extLst>
          </p:cNvPr>
          <p:cNvPicPr>
            <a:picLocks/>
          </p:cNvPicPr>
          <p:nvPr/>
        </p:nvPicPr>
        <p:blipFill>
          <a:blip r:embed="rId7"/>
          <a:stretch>
            <a:fillRect/>
          </a:stretch>
        </p:blipFill>
        <p:spPr>
          <a:xfrm>
            <a:off x="895980" y="4320093"/>
            <a:ext cx="1401745" cy="974383"/>
          </a:xfrm>
          <a:prstGeom prst="rect">
            <a:avLst/>
          </a:prstGeom>
          <a:ln>
            <a:noFill/>
          </a:ln>
          <a:effectLst/>
        </p:spPr>
      </p:pic>
      <p:sp>
        <p:nvSpPr>
          <p:cNvPr id="21" name="TextBox 20">
            <a:extLst>
              <a:ext uri="{FF2B5EF4-FFF2-40B4-BE49-F238E27FC236}">
                <a16:creationId xmlns:a16="http://schemas.microsoft.com/office/drawing/2014/main" id="{85E2F5CB-1DAD-E34D-E920-A38A8ADC0EA7}"/>
              </a:ext>
            </a:extLst>
          </p:cNvPr>
          <p:cNvSpPr txBox="1"/>
          <p:nvPr/>
        </p:nvSpPr>
        <p:spPr>
          <a:xfrm>
            <a:off x="630676" y="7887955"/>
            <a:ext cx="4557989" cy="984885"/>
          </a:xfrm>
          <a:prstGeom prst="rect">
            <a:avLst/>
          </a:prstGeom>
          <a:noFill/>
        </p:spPr>
        <p:txBody>
          <a:bodyPr wrap="square" lIns="0" tIns="0" rIns="0" bIns="0" rtlCol="0">
            <a:spAutoFit/>
          </a:bodyPr>
          <a:lstStyle/>
          <a:p>
            <a:r>
              <a:rPr lang="en-US" sz="1600" b="1" dirty="0">
                <a:solidFill>
                  <a:srgbClr val="003D69"/>
                </a:solidFill>
              </a:rPr>
              <a:t>DS-DA-413</a:t>
            </a:r>
          </a:p>
          <a:p>
            <a:r>
              <a:rPr lang="en-US" sz="1600" b="1" dirty="0">
                <a:solidFill>
                  <a:srgbClr val="003D69"/>
                </a:solidFill>
              </a:rPr>
              <a:t>Screen Stiffener</a:t>
            </a:r>
          </a:p>
          <a:p>
            <a:r>
              <a:rPr lang="en-US" sz="1600" dirty="0"/>
              <a:t>Secure your laptop screen to prevent excess wear and reduce vibration while in use.</a:t>
            </a:r>
          </a:p>
        </p:txBody>
      </p:sp>
      <p:sp>
        <p:nvSpPr>
          <p:cNvPr id="27" name="Rectangle 26">
            <a:extLst>
              <a:ext uri="{FF2B5EF4-FFF2-40B4-BE49-F238E27FC236}">
                <a16:creationId xmlns:a16="http://schemas.microsoft.com/office/drawing/2014/main" id="{89275FF4-6A37-34A0-271E-09F25480F591}"/>
              </a:ext>
            </a:extLst>
          </p:cNvPr>
          <p:cNvSpPr/>
          <p:nvPr/>
        </p:nvSpPr>
        <p:spPr>
          <a:xfrm>
            <a:off x="630675" y="6730621"/>
            <a:ext cx="1932355" cy="1092017"/>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58F4999-CAFF-3DE5-D402-5714D5C93F6F}"/>
              </a:ext>
            </a:extLst>
          </p:cNvPr>
          <p:cNvPicPr>
            <a:picLocks/>
          </p:cNvPicPr>
          <p:nvPr/>
        </p:nvPicPr>
        <p:blipFill rotWithShape="1">
          <a:blip r:embed="rId8"/>
          <a:srcRect t="6769" b="5841"/>
          <a:stretch/>
        </p:blipFill>
        <p:spPr>
          <a:xfrm>
            <a:off x="895980" y="6815564"/>
            <a:ext cx="1401745" cy="974383"/>
          </a:xfrm>
          <a:prstGeom prst="rect">
            <a:avLst/>
          </a:prstGeom>
          <a:ln>
            <a:noFill/>
          </a:ln>
          <a:effectLst/>
        </p:spPr>
      </p:pic>
      <p:sp>
        <p:nvSpPr>
          <p:cNvPr id="2" name="Freeform: Shape 1">
            <a:extLst>
              <a:ext uri="{FF2B5EF4-FFF2-40B4-BE49-F238E27FC236}">
                <a16:creationId xmlns:a16="http://schemas.microsoft.com/office/drawing/2014/main" id="{AB27D75C-E2E1-5F12-123D-47744F30C569}"/>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3" name="Subtitle 2">
            <a:extLst>
              <a:ext uri="{FF2B5EF4-FFF2-40B4-BE49-F238E27FC236}">
                <a16:creationId xmlns:a16="http://schemas.microsoft.com/office/drawing/2014/main" id="{076ED599-6969-7004-422F-2CFEC8FC0840}"/>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11</a:t>
            </a:r>
          </a:p>
        </p:txBody>
      </p:sp>
    </p:spTree>
    <p:extLst>
      <p:ext uri="{BB962C8B-B14F-4D97-AF65-F5344CB8AC3E}">
        <p14:creationId xmlns:p14="http://schemas.microsoft.com/office/powerpoint/2010/main" val="414600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0F848C7-49FE-F056-9773-BB04B5304BAC}"/>
              </a:ext>
            </a:extLst>
          </p:cNvPr>
          <p:cNvGraphicFramePr>
            <a:graphicFrameLocks noChangeAspect="1"/>
          </p:cNvGraphicFramePr>
          <p:nvPr>
            <p:custDataLst>
              <p:tags r:id="rId2"/>
            </p:custDataLst>
            <p:extLst>
              <p:ext uri="{D42A27DB-BD31-4B8C-83A1-F6EECF244321}">
                <p14:modId xmlns:p14="http://schemas.microsoft.com/office/powerpoint/2010/main" val="2205015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idx="4294967295"/>
          </p:nvPr>
        </p:nvSpPr>
        <p:spPr>
          <a:xfrm>
            <a:off x="534353" y="169565"/>
            <a:ext cx="6703695" cy="397042"/>
          </a:xfrm>
        </p:spPr>
        <p:txBody>
          <a:bodyPr vert="horz">
            <a:noAutofit/>
          </a:bodyPr>
          <a:lstStyle/>
          <a:p>
            <a:r>
              <a:rPr lang="en-US" sz="2000" b="1" dirty="0">
                <a:latin typeface="+mn-lt"/>
              </a:rPr>
              <a:t>Before Beginning			       </a:t>
            </a:r>
            <a:r>
              <a:rPr lang="en-US" sz="2000" i="1" dirty="0">
                <a:latin typeface="+mn-lt"/>
              </a:rPr>
              <a:t>(original instructions)</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353" y="2698337"/>
            <a:ext cx="1272768" cy="268130"/>
          </a:xfrm>
          <a:prstGeom prst="rect">
            <a:avLst/>
          </a:prstGeom>
        </p:spPr>
      </p:pic>
      <p:sp>
        <p:nvSpPr>
          <p:cNvPr id="8" name="TextBox 7"/>
          <p:cNvSpPr txBox="1"/>
          <p:nvPr/>
        </p:nvSpPr>
        <p:spPr>
          <a:xfrm>
            <a:off x="534348" y="3013262"/>
            <a:ext cx="6882451" cy="446276"/>
          </a:xfrm>
          <a:prstGeom prst="rect">
            <a:avLst/>
          </a:prstGeom>
          <a:noFill/>
        </p:spPr>
        <p:txBody>
          <a:bodyPr wrap="square" lIns="0" tIns="0" rIns="0" bIns="0" rtlCol="0">
            <a:spAutoFit/>
          </a:bodyPr>
          <a:lstStyle/>
          <a:p>
            <a:pPr marL="171450" indent="-171450">
              <a:spcAft>
                <a:spcPts val="600"/>
              </a:spcAft>
              <a:buFont typeface="Arial" panose="020B0604020202020204" pitchFamily="34" charset="0"/>
              <a:buChar char="•"/>
            </a:pPr>
            <a:r>
              <a:rPr lang="en-US" sz="1200" b="1" dirty="0"/>
              <a:t>NEVER STOW OR MOUNT THE DOCKING STATION DIRECTLY IN A VEHICLE AIRBAG DEPLOYMENT ZONE.</a:t>
            </a:r>
          </a:p>
          <a:p>
            <a:pPr marL="171450" indent="-171450">
              <a:spcAft>
                <a:spcPts val="600"/>
              </a:spcAft>
              <a:buFont typeface="Arial" panose="020B0604020202020204" pitchFamily="34" charset="0"/>
              <a:buChar char="•"/>
            </a:pPr>
            <a:r>
              <a:rPr lang="en-US" sz="1200" b="1" dirty="0"/>
              <a:t>DO NOT USE THE COMPUTER WHILE DRIVING. </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353" y="3818803"/>
            <a:ext cx="1272768" cy="268130"/>
          </a:xfrm>
          <a:prstGeom prst="rect">
            <a:avLst/>
          </a:prstGeom>
        </p:spPr>
      </p:pic>
      <p:sp>
        <p:nvSpPr>
          <p:cNvPr id="9" name="TextBox 8"/>
          <p:cNvSpPr txBox="1"/>
          <p:nvPr/>
        </p:nvSpPr>
        <p:spPr>
          <a:xfrm>
            <a:off x="534349" y="4169713"/>
            <a:ext cx="6882451" cy="2631490"/>
          </a:xfrm>
          <a:prstGeom prst="rect">
            <a:avLst/>
          </a:prstGeom>
          <a:noFill/>
        </p:spPr>
        <p:txBody>
          <a:bodyPr wrap="square" lIns="0" tIns="0" rIns="0" bIns="0" rtlCol="0">
            <a:spAutoFit/>
          </a:bodyPr>
          <a:lstStyle/>
          <a:p>
            <a:pPr marL="171450" indent="-171450">
              <a:spcAft>
                <a:spcPts val="600"/>
              </a:spcAft>
              <a:buFont typeface="Arial" panose="020B0604020202020204" pitchFamily="34" charset="0"/>
              <a:buChar char="•"/>
            </a:pPr>
            <a:r>
              <a:rPr lang="en-US" sz="1200" b="1" dirty="0"/>
              <a:t>READ ALL INSTRUCTIONS THOROUGHLY BEFORE BEGINNING INSTALLATION. </a:t>
            </a:r>
          </a:p>
          <a:p>
            <a:pPr marL="171450" indent="-171450">
              <a:spcAft>
                <a:spcPts val="600"/>
              </a:spcAft>
              <a:buFont typeface="Arial" panose="020B0604020202020204" pitchFamily="34" charset="0"/>
              <a:buChar char="•"/>
            </a:pPr>
            <a:r>
              <a:rPr lang="en-US" sz="1200" b="1" dirty="0"/>
              <a:t>DOCKING OR UNDOCKING YOUR COMPUTER WHILE IN ON, STANDBY, HIBERNATION, OR SLEEP MODE CAN CAUSE SOME DEVICES TO NOT INITIALIZE PROPERLY. IF THIS OCCURS,PLEASE TURN OFF YOUR COMPUTER AND RESTART IT WHILE IT IS DOCKED.</a:t>
            </a:r>
          </a:p>
          <a:p>
            <a:pPr marL="171450" indent="-171450">
              <a:spcAft>
                <a:spcPts val="600"/>
              </a:spcAft>
              <a:buFont typeface="Arial" panose="020B0604020202020204" pitchFamily="34" charset="0"/>
              <a:buChar char="•"/>
            </a:pPr>
            <a:r>
              <a:rPr lang="en-US" sz="1200" b="1" dirty="0"/>
              <a:t>FOR THE DS-GTC-301, DS-GTC-301-3, DS-GTC-302, DS-GTC-302-3, &amp; DS-GTC-305 DOCKING STATIONS: </a:t>
            </a:r>
            <a:br>
              <a:rPr lang="en-US" sz="1200" b="1" dirty="0"/>
            </a:br>
            <a:r>
              <a:rPr lang="en-US" sz="1200" b="1" dirty="0"/>
              <a:t>DO NOT CONNECT DIRECTLY TO VEHICLE VOLTAGE SOURCE: This product requires a certified, automotive grade, Getac approved 95W power source rated for a continuous, regulated 19VDC output </a:t>
            </a:r>
            <a:br>
              <a:rPr lang="en-US" sz="1200" b="1" dirty="0"/>
            </a:br>
            <a:r>
              <a:rPr lang="en-US" sz="1200" b="1" i="1" dirty="0"/>
              <a:t>(Havis Part Number LPS-116 or equivalent). </a:t>
            </a:r>
            <a:r>
              <a:rPr lang="en-US" sz="1200" b="1" dirty="0"/>
              <a:t>Failure to comply with this requirement will cause product damage that is NOT repairable and is NOT covered under warranty.</a:t>
            </a:r>
          </a:p>
          <a:p>
            <a:pPr marL="171450" indent="-171450">
              <a:spcAft>
                <a:spcPts val="600"/>
              </a:spcAft>
              <a:buFont typeface="Arial" panose="020B0604020202020204" pitchFamily="34" charset="0"/>
              <a:buChar char="•"/>
            </a:pPr>
            <a:r>
              <a:rPr lang="en-US" sz="1200" b="1" dirty="0"/>
              <a:t>FOR THE DS-GTC-303 DOCKING STATION: </a:t>
            </a:r>
            <a:br>
              <a:rPr lang="en-US" sz="1200" b="1" dirty="0"/>
            </a:br>
            <a:r>
              <a:rPr lang="en-US" sz="1200" b="1" dirty="0"/>
              <a:t>DO NOT CONNECT DIRECTLY TO VEHICLE VOLTAGE SOURCE: The Getac V110 notebook requires a certified, Getac approved power source rated for a continuous, regulated 19VDC output. Failure to comply with this requirement will cause product damage that is NOT repairable and is NOT covered under warranty.</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353" y="7160468"/>
            <a:ext cx="1272768" cy="268130"/>
          </a:xfrm>
          <a:prstGeom prst="rect">
            <a:avLst/>
          </a:prstGeom>
        </p:spPr>
      </p:pic>
      <p:sp>
        <p:nvSpPr>
          <p:cNvPr id="10" name="TextBox 9"/>
          <p:cNvSpPr txBox="1"/>
          <p:nvPr/>
        </p:nvSpPr>
        <p:spPr>
          <a:xfrm>
            <a:off x="534348" y="7519360"/>
            <a:ext cx="6882451" cy="892552"/>
          </a:xfrm>
          <a:prstGeom prst="rect">
            <a:avLst/>
          </a:prstGeom>
          <a:noFill/>
        </p:spPr>
        <p:txBody>
          <a:bodyPr wrap="square" lIns="0" tIns="0" rIns="0" bIns="0" rtlCol="0">
            <a:spAutoFit/>
          </a:bodyPr>
          <a:lstStyle/>
          <a:p>
            <a:pPr marL="171450" indent="-171450">
              <a:spcAft>
                <a:spcPts val="600"/>
              </a:spcAft>
              <a:buFont typeface="Arial" panose="020B0604020202020204" pitchFamily="34" charset="0"/>
              <a:buChar char="•"/>
            </a:pPr>
            <a:r>
              <a:rPr lang="en-US" sz="1200" b="1" dirty="0"/>
              <a:t>FOR DOCKING STATION MODELS EQUIPPED WITH A BUNDLED POWER SUPPLY </a:t>
            </a:r>
            <a:br>
              <a:rPr lang="en-US" sz="1200" b="1" dirty="0"/>
            </a:br>
            <a:r>
              <a:rPr lang="en-US" sz="1200" i="1" dirty="0"/>
              <a:t>(DS-GTC-302, DS-GTC-302-3)</a:t>
            </a:r>
            <a:r>
              <a:rPr lang="en-US" sz="1200" b="1" dirty="0"/>
              <a:t> REFER TO THE SUPPLIED LIND POWER SUPPLY REFERENCE GUIDE.</a:t>
            </a:r>
          </a:p>
          <a:p>
            <a:pPr marL="171450" indent="-171450">
              <a:spcAft>
                <a:spcPts val="600"/>
              </a:spcAft>
              <a:buFont typeface="Arial" panose="020B0604020202020204" pitchFamily="34" charset="0"/>
              <a:buChar char="•"/>
            </a:pPr>
            <a:r>
              <a:rPr lang="en-US" sz="1200" b="1" dirty="0"/>
              <a:t>WHEN NOTEBOOK IS DOCKED, THE BATTERY WILL ONLY CHARGE BETWEEN 0°C to 50°C (32°F to 122°F).</a:t>
            </a:r>
          </a:p>
          <a:p>
            <a:pPr>
              <a:spcAft>
                <a:spcPts val="600"/>
              </a:spcAft>
            </a:pPr>
            <a:r>
              <a:rPr lang="en-US" sz="1200" b="1" dirty="0"/>
              <a:t>      PLEASE REFER TO GETAC V110 OWNER’S MANUAL FOR MORE INFORMATION.</a:t>
            </a:r>
          </a:p>
        </p:txBody>
      </p:sp>
      <p:sp>
        <p:nvSpPr>
          <p:cNvPr id="4" name="TextBox 3"/>
          <p:cNvSpPr txBox="1"/>
          <p:nvPr/>
        </p:nvSpPr>
        <p:spPr>
          <a:xfrm>
            <a:off x="534352" y="702020"/>
            <a:ext cx="6882451" cy="869469"/>
          </a:xfrm>
          <a:prstGeom prst="rect">
            <a:avLst/>
          </a:prstGeom>
          <a:noFill/>
        </p:spPr>
        <p:txBody>
          <a:bodyPr wrap="square" rtlCol="0">
            <a:spAutoFit/>
          </a:bodyPr>
          <a:lstStyle/>
          <a:p>
            <a:pPr>
              <a:spcAft>
                <a:spcPts val="300"/>
              </a:spcAft>
            </a:pPr>
            <a:r>
              <a:rPr lang="en-US" sz="1200" dirty="0" err="1"/>
              <a:t>Havis</a:t>
            </a:r>
            <a:r>
              <a:rPr lang="en-US" sz="1200" dirty="0"/>
              <a:t> is pleased to provide this Owner’s Manual to aid in the proper installation and use of the DS-GTC-300 Series Docking Station for Getac V110 Fully Rugged Convertible Notebooks</a:t>
            </a:r>
          </a:p>
          <a:p>
            <a:pPr>
              <a:spcAft>
                <a:spcPts val="300"/>
              </a:spcAft>
            </a:pPr>
            <a:r>
              <a:rPr lang="en-US" sz="1200" dirty="0"/>
              <a:t>For questions regarding the set-up of your DS-GTC-300 Series Docking Station, please contact </a:t>
            </a:r>
            <a:r>
              <a:rPr lang="en-US" sz="1200" dirty="0" err="1"/>
              <a:t>Havis</a:t>
            </a:r>
            <a:r>
              <a:rPr lang="en-US" sz="1200" dirty="0"/>
              <a:t> at 1-800-524-9900 or visit www.havis.com for additional product support and information.</a:t>
            </a:r>
          </a:p>
        </p:txBody>
      </p:sp>
      <p:sp>
        <p:nvSpPr>
          <p:cNvPr id="14" name="TextBox 13"/>
          <p:cNvSpPr txBox="1"/>
          <p:nvPr/>
        </p:nvSpPr>
        <p:spPr>
          <a:xfrm>
            <a:off x="534353" y="1877407"/>
            <a:ext cx="6790944" cy="461665"/>
          </a:xfrm>
          <a:prstGeom prst="rect">
            <a:avLst/>
          </a:prstGeom>
          <a:noFill/>
        </p:spPr>
        <p:txBody>
          <a:bodyPr wrap="square" numCol="4" rtlCol="0">
            <a:spAutoFit/>
          </a:bodyPr>
          <a:lstStyle/>
          <a:p>
            <a:r>
              <a:rPr lang="en-US" sz="1200" dirty="0"/>
              <a:t>DS-GTC-301</a:t>
            </a:r>
          </a:p>
          <a:p>
            <a:r>
              <a:rPr lang="en-US" sz="1200" dirty="0"/>
              <a:t>DS-GTC-301-3</a:t>
            </a:r>
          </a:p>
          <a:p>
            <a:r>
              <a:rPr lang="en-US" sz="1200" dirty="0"/>
              <a:t>DS-GTC-302</a:t>
            </a:r>
          </a:p>
          <a:p>
            <a:r>
              <a:rPr lang="en-US" sz="1200" dirty="0"/>
              <a:t>DS-GTC-302-3</a:t>
            </a:r>
          </a:p>
          <a:p>
            <a:r>
              <a:rPr lang="en-US" sz="1200" dirty="0"/>
              <a:t>DS-GTC-303</a:t>
            </a:r>
          </a:p>
          <a:p>
            <a:r>
              <a:rPr lang="en-US" sz="1200" dirty="0"/>
              <a:t>DS-GTC-305</a:t>
            </a:r>
          </a:p>
        </p:txBody>
      </p:sp>
      <p:sp>
        <p:nvSpPr>
          <p:cNvPr id="5" name="TextBox 4">
            <a:extLst>
              <a:ext uri="{FF2B5EF4-FFF2-40B4-BE49-F238E27FC236}">
                <a16:creationId xmlns:a16="http://schemas.microsoft.com/office/drawing/2014/main" id="{E3E10DDA-2E70-9E52-D9E6-DF49094FCE43}"/>
              </a:ext>
            </a:extLst>
          </p:cNvPr>
          <p:cNvSpPr txBox="1"/>
          <p:nvPr/>
        </p:nvSpPr>
        <p:spPr>
          <a:xfrm>
            <a:off x="534352" y="1614482"/>
            <a:ext cx="6882451" cy="276999"/>
          </a:xfrm>
          <a:prstGeom prst="rect">
            <a:avLst/>
          </a:prstGeom>
          <a:noFill/>
        </p:spPr>
        <p:txBody>
          <a:bodyPr wrap="square" rtlCol="0">
            <a:spAutoFit/>
          </a:bodyPr>
          <a:lstStyle/>
          <a:p>
            <a:pPr>
              <a:spcAft>
                <a:spcPts val="300"/>
              </a:spcAft>
            </a:pPr>
            <a:r>
              <a:rPr lang="en-US" sz="1200" b="1"/>
              <a:t>This Owner’s Manual applies to the following Part Numbers:</a:t>
            </a:r>
            <a:endParaRPr lang="en-US" sz="1200" b="1" dirty="0" err="1"/>
          </a:p>
        </p:txBody>
      </p:sp>
      <p:sp>
        <p:nvSpPr>
          <p:cNvPr id="11" name="Freeform: Shape 10">
            <a:extLst>
              <a:ext uri="{FF2B5EF4-FFF2-40B4-BE49-F238E27FC236}">
                <a16:creationId xmlns:a16="http://schemas.microsoft.com/office/drawing/2014/main" id="{30BF59FD-A282-83F7-2729-67FCF5182138}"/>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2" name="Subtitle 2">
            <a:extLst>
              <a:ext uri="{FF2B5EF4-FFF2-40B4-BE49-F238E27FC236}">
                <a16:creationId xmlns:a16="http://schemas.microsoft.com/office/drawing/2014/main" id="{531F7EE5-64FC-AD83-9C98-081E3798BBC2}"/>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2</a:t>
            </a:r>
          </a:p>
        </p:txBody>
      </p:sp>
    </p:spTree>
    <p:extLst>
      <p:ext uri="{BB962C8B-B14F-4D97-AF65-F5344CB8AC3E}">
        <p14:creationId xmlns:p14="http://schemas.microsoft.com/office/powerpoint/2010/main" val="238433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0F848C7-49FE-F056-9773-BB04B5304BAC}"/>
              </a:ext>
            </a:extLst>
          </p:cNvPr>
          <p:cNvGraphicFramePr>
            <a:graphicFrameLocks noChangeAspect="1"/>
          </p:cNvGraphicFramePr>
          <p:nvPr>
            <p:custDataLst>
              <p:tags r:id="rId2"/>
            </p:custDataLst>
            <p:extLst>
              <p:ext uri="{D42A27DB-BD31-4B8C-83A1-F6EECF244321}">
                <p14:modId xmlns:p14="http://schemas.microsoft.com/office/powerpoint/2010/main" val="4007487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384" imgH="384" progId="TCLayout.ActiveDocument.1">
                  <p:embed/>
                </p:oleObj>
              </mc:Choice>
              <mc:Fallback>
                <p:oleObj name="think-cell Slide" r:id="rId4" imgW="384" imgH="384" progId="TCLayout.ActiveDocument.1">
                  <p:embed/>
                  <p:pic>
                    <p:nvPicPr>
                      <p:cNvPr id="20" name="Object 19" hidden="1">
                        <a:extLst>
                          <a:ext uri="{FF2B5EF4-FFF2-40B4-BE49-F238E27FC236}">
                            <a16:creationId xmlns:a16="http://schemas.microsoft.com/office/drawing/2014/main" id="{F0F848C7-49FE-F056-9773-BB04B5304B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Title 1">
            <a:extLst>
              <a:ext uri="{FF2B5EF4-FFF2-40B4-BE49-F238E27FC236}">
                <a16:creationId xmlns:a16="http://schemas.microsoft.com/office/drawing/2014/main" id="{DFF90634-99C0-DB35-2D26-C97F4FA4355A}"/>
              </a:ext>
            </a:extLst>
          </p:cNvPr>
          <p:cNvSpPr txBox="1">
            <a:spLocks/>
          </p:cNvSpPr>
          <p:nvPr/>
        </p:nvSpPr>
        <p:spPr>
          <a:xfrm>
            <a:off x="534353" y="169565"/>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Table of Contents</a:t>
            </a:r>
          </a:p>
        </p:txBody>
      </p:sp>
      <p:sp>
        <p:nvSpPr>
          <p:cNvPr id="54" name="Rectangle 53">
            <a:extLst>
              <a:ext uri="{FF2B5EF4-FFF2-40B4-BE49-F238E27FC236}">
                <a16:creationId xmlns:a16="http://schemas.microsoft.com/office/drawing/2014/main" id="{49E71E8A-8539-1D98-DEF6-79DAA9239A85}"/>
              </a:ext>
            </a:extLst>
          </p:cNvPr>
          <p:cNvSpPr/>
          <p:nvPr/>
        </p:nvSpPr>
        <p:spPr>
          <a:xfrm flipV="1">
            <a:off x="147637" y="2641585"/>
            <a:ext cx="7486651" cy="4920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5" name="Title 1">
            <a:extLst>
              <a:ext uri="{FF2B5EF4-FFF2-40B4-BE49-F238E27FC236}">
                <a16:creationId xmlns:a16="http://schemas.microsoft.com/office/drawing/2014/main" id="{72FC0B5A-C933-75A6-79C8-5E23044D8895}"/>
              </a:ext>
            </a:extLst>
          </p:cNvPr>
          <p:cNvSpPr txBox="1">
            <a:spLocks/>
          </p:cNvSpPr>
          <p:nvPr/>
        </p:nvSpPr>
        <p:spPr>
          <a:xfrm>
            <a:off x="534353" y="2244543"/>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Precautions</a:t>
            </a:r>
          </a:p>
        </p:txBody>
      </p:sp>
      <p:sp>
        <p:nvSpPr>
          <p:cNvPr id="56" name="Title 1">
            <a:extLst>
              <a:ext uri="{FF2B5EF4-FFF2-40B4-BE49-F238E27FC236}">
                <a16:creationId xmlns:a16="http://schemas.microsoft.com/office/drawing/2014/main" id="{D09B5E36-DAD9-52AE-7A9C-8D3B1516CD51}"/>
              </a:ext>
            </a:extLst>
          </p:cNvPr>
          <p:cNvSpPr txBox="1">
            <a:spLocks/>
          </p:cNvSpPr>
          <p:nvPr/>
        </p:nvSpPr>
        <p:spPr>
          <a:xfrm>
            <a:off x="534353" y="2735888"/>
            <a:ext cx="6703695" cy="1051570"/>
          </a:xfrm>
          <a:prstGeom prst="rect">
            <a:avLst/>
          </a:prstGeom>
          <a:ln>
            <a:noFill/>
            <a:prstDash val="sysDot"/>
          </a:ln>
        </p:spPr>
        <p:txBody>
          <a:bodyPr vert="horz" wrap="square" lIns="0" tIns="0" rIns="0" bIns="0" rtlCol="0" anchor="t">
            <a:sp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71450" indent="-171450">
              <a:lnSpc>
                <a:spcPct val="100000"/>
              </a:lnSpc>
              <a:spcAft>
                <a:spcPts val="200"/>
              </a:spcAft>
              <a:buFont typeface="Arial" panose="020B0604020202020204" pitchFamily="34" charset="0"/>
              <a:buChar char="•"/>
            </a:pPr>
            <a:r>
              <a:rPr lang="en-US" sz="1000" dirty="0">
                <a:latin typeface="+mn-lt"/>
              </a:rPr>
              <a:t>Do not place metal objects or containers of liquid on top of the Docking Station</a:t>
            </a:r>
          </a:p>
          <a:p>
            <a:pPr marL="171450" indent="-171450">
              <a:lnSpc>
                <a:spcPct val="100000"/>
              </a:lnSpc>
              <a:spcAft>
                <a:spcPts val="200"/>
              </a:spcAft>
              <a:buFont typeface="Arial" panose="020B0604020202020204" pitchFamily="34" charset="0"/>
              <a:buChar char="•"/>
            </a:pPr>
            <a:r>
              <a:rPr lang="en-US" sz="1000" dirty="0">
                <a:latin typeface="+mn-lt"/>
              </a:rPr>
              <a:t>If a malfunction occurs, immediately unplug the Power Supply and remove the laptop</a:t>
            </a:r>
          </a:p>
          <a:p>
            <a:pPr marL="171450" indent="-171450">
              <a:lnSpc>
                <a:spcPct val="100000"/>
              </a:lnSpc>
              <a:spcAft>
                <a:spcPts val="200"/>
              </a:spcAft>
              <a:buFont typeface="Arial" panose="020B0604020202020204" pitchFamily="34" charset="0"/>
              <a:buChar char="•"/>
            </a:pPr>
            <a:r>
              <a:rPr lang="en-US" sz="1000" dirty="0">
                <a:latin typeface="+mn-lt"/>
              </a:rPr>
              <a:t>Use only the specified Power Supply (Part # LPS-116) with this Docking Station</a:t>
            </a:r>
          </a:p>
          <a:p>
            <a:pPr marL="171450" indent="-171450">
              <a:lnSpc>
                <a:spcPct val="100000"/>
              </a:lnSpc>
              <a:spcAft>
                <a:spcPts val="200"/>
              </a:spcAft>
              <a:buFont typeface="Arial" panose="020B0604020202020204" pitchFamily="34" charset="0"/>
              <a:buChar char="•"/>
            </a:pPr>
            <a:r>
              <a:rPr lang="en-US" sz="1000" dirty="0">
                <a:latin typeface="+mn-lt"/>
              </a:rPr>
              <a:t>Do not store the Docking Station where water, moisture, steam, dust, etc. are present</a:t>
            </a:r>
          </a:p>
          <a:p>
            <a:pPr marL="171450" indent="-171450">
              <a:lnSpc>
                <a:spcPct val="100000"/>
              </a:lnSpc>
              <a:spcAft>
                <a:spcPts val="200"/>
              </a:spcAft>
              <a:buFont typeface="Arial" panose="020B0604020202020204" pitchFamily="34" charset="0"/>
              <a:buChar char="•"/>
            </a:pPr>
            <a:r>
              <a:rPr lang="en-US" sz="1000" dirty="0">
                <a:latin typeface="+mn-lt"/>
              </a:rPr>
              <a:t>Do not connect cables into ports other than what they are specified for</a:t>
            </a:r>
          </a:p>
          <a:p>
            <a:pPr marL="171450" indent="-171450">
              <a:lnSpc>
                <a:spcPct val="100000"/>
              </a:lnSpc>
              <a:spcAft>
                <a:spcPts val="200"/>
              </a:spcAft>
              <a:buFont typeface="Arial" panose="020B0604020202020204" pitchFamily="34" charset="0"/>
              <a:buChar char="•"/>
            </a:pPr>
            <a:r>
              <a:rPr lang="en-US" sz="1000" dirty="0">
                <a:latin typeface="+mn-lt"/>
              </a:rPr>
              <a:t>Do not leave the Docking Station in a high temperature environment (greater than 85°C, 185°F) for a long period of time</a:t>
            </a:r>
          </a:p>
        </p:txBody>
      </p:sp>
      <p:sp>
        <p:nvSpPr>
          <p:cNvPr id="66" name="Rectangle 65">
            <a:extLst>
              <a:ext uri="{FF2B5EF4-FFF2-40B4-BE49-F238E27FC236}">
                <a16:creationId xmlns:a16="http://schemas.microsoft.com/office/drawing/2014/main" id="{B3D2CB27-61D5-86A2-B91B-1D6534CC3580}"/>
              </a:ext>
            </a:extLst>
          </p:cNvPr>
          <p:cNvSpPr/>
          <p:nvPr/>
        </p:nvSpPr>
        <p:spPr>
          <a:xfrm flipV="1">
            <a:off x="147637" y="4345570"/>
            <a:ext cx="7486651" cy="4920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7" name="Title 1">
            <a:extLst>
              <a:ext uri="{FF2B5EF4-FFF2-40B4-BE49-F238E27FC236}">
                <a16:creationId xmlns:a16="http://schemas.microsoft.com/office/drawing/2014/main" id="{7EEB8C42-2291-1549-9A5F-92897908FC76}"/>
              </a:ext>
            </a:extLst>
          </p:cNvPr>
          <p:cNvSpPr txBox="1">
            <a:spLocks/>
          </p:cNvSpPr>
          <p:nvPr/>
        </p:nvSpPr>
        <p:spPr>
          <a:xfrm>
            <a:off x="534353" y="3948528"/>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Specifications</a:t>
            </a:r>
          </a:p>
        </p:txBody>
      </p:sp>
      <p:graphicFrame>
        <p:nvGraphicFramePr>
          <p:cNvPr id="69" name="Table 68">
            <a:extLst>
              <a:ext uri="{FF2B5EF4-FFF2-40B4-BE49-F238E27FC236}">
                <a16:creationId xmlns:a16="http://schemas.microsoft.com/office/drawing/2014/main" id="{61FC2841-AE76-75BD-8069-280443A0BED9}"/>
              </a:ext>
            </a:extLst>
          </p:cNvPr>
          <p:cNvGraphicFramePr>
            <a:graphicFrameLocks noGrp="1"/>
          </p:cNvGraphicFramePr>
          <p:nvPr>
            <p:extLst>
              <p:ext uri="{D42A27DB-BD31-4B8C-83A1-F6EECF244321}">
                <p14:modId xmlns:p14="http://schemas.microsoft.com/office/powerpoint/2010/main" val="1576844297"/>
              </p:ext>
            </p:extLst>
          </p:nvPr>
        </p:nvGraphicFramePr>
        <p:xfrm>
          <a:off x="534353" y="4501922"/>
          <a:ext cx="6703695" cy="1219200"/>
        </p:xfrm>
        <a:graphic>
          <a:graphicData uri="http://schemas.openxmlformats.org/drawingml/2006/table">
            <a:tbl>
              <a:tblPr firstRow="1" bandRow="1">
                <a:tableStyleId>{5C22544A-7EE6-4342-B048-85BDC9FD1C3A}</a:tableStyleId>
              </a:tblPr>
              <a:tblGrid>
                <a:gridCol w="2094547">
                  <a:extLst>
                    <a:ext uri="{9D8B030D-6E8A-4147-A177-3AD203B41FA5}">
                      <a16:colId xmlns:a16="http://schemas.microsoft.com/office/drawing/2014/main" val="2919912865"/>
                    </a:ext>
                  </a:extLst>
                </a:gridCol>
                <a:gridCol w="4609148">
                  <a:extLst>
                    <a:ext uri="{9D8B030D-6E8A-4147-A177-3AD203B41FA5}">
                      <a16:colId xmlns:a16="http://schemas.microsoft.com/office/drawing/2014/main" val="586250047"/>
                    </a:ext>
                  </a:extLst>
                </a:gridCol>
              </a:tblGrid>
              <a:tr h="198883">
                <a:tc>
                  <a:txBody>
                    <a:bodyPr/>
                    <a:lstStyle/>
                    <a:p>
                      <a:r>
                        <a:rPr lang="en-US" sz="1000" b="1" dirty="0">
                          <a:solidFill>
                            <a:schemeClr val="tx1"/>
                          </a:solidFill>
                          <a:latin typeface="+mn-lt"/>
                        </a:rPr>
                        <a:t>Power Supply Input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000" b="0" dirty="0">
                          <a:solidFill>
                            <a:schemeClr val="tx1"/>
                          </a:solidFill>
                          <a:latin typeface="+mn-lt"/>
                        </a:rPr>
                        <a:t>19.0V DC-In</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1234103"/>
                  </a:ext>
                </a:extLst>
              </a:tr>
              <a:tr h="198883">
                <a:tc>
                  <a:txBody>
                    <a:bodyPr/>
                    <a:lstStyle/>
                    <a:p>
                      <a:r>
                        <a:rPr lang="en-US" sz="1000" b="1" dirty="0">
                          <a:solidFill>
                            <a:schemeClr val="tx1"/>
                          </a:solidFill>
                          <a:latin typeface="+mn-lt"/>
                        </a:rPr>
                        <a:t>Dimensions</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r>
                        <a:rPr lang="pl-PL" sz="1000" b="0" i="0" u="none" strike="noStrike" baseline="0" dirty="0">
                          <a:solidFill>
                            <a:srgbClr val="221E1F"/>
                          </a:solidFill>
                          <a:latin typeface="+mn-lt"/>
                        </a:rPr>
                        <a:t>2.8” ( 7.1 cm) H x 11.8” ( 29.9 cm ) W x 11.0” ( 27.9 cm ) D</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3302906"/>
                  </a:ext>
                </a:extLst>
              </a:tr>
              <a:tr h="198883">
                <a:tc>
                  <a:txBody>
                    <a:bodyPr/>
                    <a:lstStyle/>
                    <a:p>
                      <a:r>
                        <a:rPr lang="en-US" sz="1000" b="1" dirty="0">
                          <a:solidFill>
                            <a:schemeClr val="tx1"/>
                          </a:solidFill>
                          <a:latin typeface="+mn-lt"/>
                        </a:rPr>
                        <a:t>Weight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000" dirty="0">
                          <a:solidFill>
                            <a:schemeClr val="tx1"/>
                          </a:solidFill>
                          <a:latin typeface="+mn-lt"/>
                        </a:rPr>
                        <a:t>5.1 </a:t>
                      </a:r>
                      <a:r>
                        <a:rPr lang="en-US" sz="1000" dirty="0" err="1">
                          <a:solidFill>
                            <a:schemeClr val="tx1"/>
                          </a:solidFill>
                          <a:latin typeface="+mn-lt"/>
                        </a:rPr>
                        <a:t>lbs</a:t>
                      </a:r>
                      <a:r>
                        <a:rPr lang="en-US" sz="1000" dirty="0">
                          <a:solidFill>
                            <a:schemeClr val="tx1"/>
                          </a:solidFill>
                          <a:latin typeface="+mn-lt"/>
                        </a:rPr>
                        <a:t> ( 2.3 kg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5630405"/>
                  </a:ext>
                </a:extLst>
              </a:tr>
              <a:tr h="198883">
                <a:tc>
                  <a:txBody>
                    <a:bodyPr/>
                    <a:lstStyle/>
                    <a:p>
                      <a:r>
                        <a:rPr lang="en-US" sz="1000" b="1" dirty="0">
                          <a:solidFill>
                            <a:schemeClr val="tx1"/>
                          </a:solidFill>
                          <a:latin typeface="+mn-lt"/>
                        </a:rPr>
                        <a:t>Operating Environment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000" dirty="0">
                          <a:solidFill>
                            <a:schemeClr val="tx1"/>
                          </a:solidFill>
                          <a:latin typeface="+mn-lt"/>
                        </a:rPr>
                        <a:t>-20° C to 60° C ( -4° F to 140°F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0396981"/>
                  </a:ext>
                </a:extLst>
              </a:tr>
              <a:tr h="198883">
                <a:tc>
                  <a:txBody>
                    <a:bodyPr/>
                    <a:lstStyle/>
                    <a:p>
                      <a:r>
                        <a:rPr lang="en-US" sz="1000" b="1" dirty="0">
                          <a:solidFill>
                            <a:schemeClr val="tx1"/>
                          </a:solidFill>
                          <a:latin typeface="+mn-lt"/>
                        </a:rPr>
                        <a:t>Storage Environment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-40° C to 71° C ( -40° F to 160° F )</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6233505"/>
                  </a:ext>
                </a:extLst>
              </a:tr>
            </a:tbl>
          </a:graphicData>
        </a:graphic>
      </p:graphicFrame>
      <p:sp>
        <p:nvSpPr>
          <p:cNvPr id="27" name="Title 1">
            <a:extLst>
              <a:ext uri="{FF2B5EF4-FFF2-40B4-BE49-F238E27FC236}">
                <a16:creationId xmlns:a16="http://schemas.microsoft.com/office/drawing/2014/main" id="{E5DAF7DE-C184-F455-F19A-FAFD10E8B046}"/>
              </a:ext>
            </a:extLst>
          </p:cNvPr>
          <p:cNvSpPr txBox="1">
            <a:spLocks/>
          </p:cNvSpPr>
          <p:nvPr/>
        </p:nvSpPr>
        <p:spPr>
          <a:xfrm>
            <a:off x="615950" y="694461"/>
            <a:ext cx="1372171" cy="1500411"/>
          </a:xfrm>
          <a:prstGeom prst="rect">
            <a:avLst/>
          </a:prstGeom>
          <a:ln>
            <a:noFill/>
            <a:prstDash val="sysDot"/>
          </a:ln>
        </p:spPr>
        <p:txBody>
          <a:bodyPr vert="horz" wrap="none" lIns="0" tIns="0" rIns="0" bIns="0" rtlCol="0" anchor="t">
            <a:sp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nSpc>
                <a:spcPct val="100000"/>
              </a:lnSpc>
              <a:spcAft>
                <a:spcPts val="300"/>
              </a:spcAft>
            </a:pPr>
            <a:r>
              <a:rPr lang="en-US" sz="1000" dirty="0">
                <a:latin typeface="+mn-lt"/>
              </a:rPr>
              <a:t>Specifications </a:t>
            </a:r>
          </a:p>
          <a:p>
            <a:pPr>
              <a:lnSpc>
                <a:spcPct val="100000"/>
              </a:lnSpc>
              <a:spcAft>
                <a:spcPts val="300"/>
              </a:spcAft>
            </a:pPr>
            <a:r>
              <a:rPr lang="en-US" sz="1000" dirty="0">
                <a:latin typeface="+mn-lt"/>
              </a:rPr>
              <a:t>Parts Included</a:t>
            </a:r>
          </a:p>
          <a:p>
            <a:pPr>
              <a:lnSpc>
                <a:spcPct val="100000"/>
              </a:lnSpc>
              <a:spcAft>
                <a:spcPts val="300"/>
              </a:spcAft>
            </a:pPr>
            <a:r>
              <a:rPr lang="en-US" sz="1000" dirty="0">
                <a:latin typeface="+mn-lt"/>
              </a:rPr>
              <a:t>Port Replication Capability</a:t>
            </a:r>
          </a:p>
          <a:p>
            <a:pPr>
              <a:lnSpc>
                <a:spcPct val="100000"/>
              </a:lnSpc>
              <a:spcAft>
                <a:spcPts val="300"/>
              </a:spcAft>
            </a:pPr>
            <a:r>
              <a:rPr lang="en-US" sz="1000" dirty="0">
                <a:latin typeface="+mn-lt"/>
              </a:rPr>
              <a:t>Antenna Identification</a:t>
            </a:r>
          </a:p>
          <a:p>
            <a:pPr>
              <a:lnSpc>
                <a:spcPct val="100000"/>
              </a:lnSpc>
              <a:spcAft>
                <a:spcPts val="300"/>
              </a:spcAft>
            </a:pPr>
            <a:r>
              <a:rPr lang="en-US" sz="1000" dirty="0">
                <a:latin typeface="+mn-lt"/>
              </a:rPr>
              <a:t>Installation</a:t>
            </a:r>
          </a:p>
          <a:p>
            <a:pPr>
              <a:lnSpc>
                <a:spcPct val="100000"/>
              </a:lnSpc>
              <a:spcAft>
                <a:spcPts val="300"/>
              </a:spcAft>
            </a:pPr>
            <a:r>
              <a:rPr lang="en-US" sz="1000" dirty="0">
                <a:latin typeface="+mn-lt"/>
              </a:rPr>
              <a:t>Cable Management</a:t>
            </a:r>
          </a:p>
          <a:p>
            <a:pPr>
              <a:lnSpc>
                <a:spcPct val="100000"/>
              </a:lnSpc>
              <a:spcAft>
                <a:spcPts val="300"/>
              </a:spcAft>
            </a:pPr>
            <a:r>
              <a:rPr lang="en-US" sz="1000" dirty="0">
                <a:latin typeface="+mn-lt"/>
              </a:rPr>
              <a:t>Operation - Docking</a:t>
            </a:r>
          </a:p>
          <a:p>
            <a:pPr>
              <a:lnSpc>
                <a:spcPct val="100000"/>
              </a:lnSpc>
              <a:spcAft>
                <a:spcPts val="300"/>
              </a:spcAft>
            </a:pPr>
            <a:r>
              <a:rPr lang="en-US" sz="1000" dirty="0">
                <a:latin typeface="+mn-lt"/>
              </a:rPr>
              <a:t>Operation - Undocking</a:t>
            </a:r>
          </a:p>
        </p:txBody>
      </p:sp>
      <p:sp>
        <p:nvSpPr>
          <p:cNvPr id="28" name="Title 1">
            <a:extLst>
              <a:ext uri="{FF2B5EF4-FFF2-40B4-BE49-F238E27FC236}">
                <a16:creationId xmlns:a16="http://schemas.microsoft.com/office/drawing/2014/main" id="{61C14B9A-58CA-4E75-0677-BD30CB49AC7B}"/>
              </a:ext>
            </a:extLst>
          </p:cNvPr>
          <p:cNvSpPr txBox="1">
            <a:spLocks/>
          </p:cNvSpPr>
          <p:nvPr/>
        </p:nvSpPr>
        <p:spPr>
          <a:xfrm>
            <a:off x="7010400" y="694461"/>
            <a:ext cx="227648" cy="1500411"/>
          </a:xfrm>
          <a:prstGeom prst="rect">
            <a:avLst/>
          </a:prstGeom>
          <a:ln>
            <a:noFill/>
            <a:prstDash val="sysDot"/>
          </a:ln>
        </p:spPr>
        <p:txBody>
          <a:bodyPr vert="horz" wrap="square" lIns="0" tIns="0" rIns="0" bIns="0" rtlCol="0" anchor="t">
            <a:sp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r">
              <a:lnSpc>
                <a:spcPct val="100000"/>
              </a:lnSpc>
              <a:spcAft>
                <a:spcPts val="300"/>
              </a:spcAft>
            </a:pPr>
            <a:r>
              <a:rPr lang="en-US" sz="1000" dirty="0">
                <a:latin typeface="+mn-lt"/>
              </a:rPr>
              <a:t>3</a:t>
            </a:r>
          </a:p>
          <a:p>
            <a:pPr algn="r">
              <a:lnSpc>
                <a:spcPct val="100000"/>
              </a:lnSpc>
              <a:spcAft>
                <a:spcPts val="300"/>
              </a:spcAft>
            </a:pPr>
            <a:r>
              <a:rPr lang="en-US" sz="1000" dirty="0">
                <a:latin typeface="+mn-lt"/>
              </a:rPr>
              <a:t>4</a:t>
            </a:r>
          </a:p>
          <a:p>
            <a:pPr algn="r">
              <a:lnSpc>
                <a:spcPct val="100000"/>
              </a:lnSpc>
              <a:spcAft>
                <a:spcPts val="300"/>
              </a:spcAft>
            </a:pPr>
            <a:r>
              <a:rPr lang="en-US" sz="1000" dirty="0">
                <a:latin typeface="+mn-lt"/>
              </a:rPr>
              <a:t>5</a:t>
            </a:r>
          </a:p>
          <a:p>
            <a:pPr algn="r">
              <a:lnSpc>
                <a:spcPct val="100000"/>
              </a:lnSpc>
              <a:spcAft>
                <a:spcPts val="300"/>
              </a:spcAft>
            </a:pPr>
            <a:r>
              <a:rPr lang="en-US" sz="1000" dirty="0">
                <a:latin typeface="+mn-lt"/>
              </a:rPr>
              <a:t>5</a:t>
            </a:r>
          </a:p>
          <a:p>
            <a:pPr algn="r">
              <a:lnSpc>
                <a:spcPct val="100000"/>
              </a:lnSpc>
              <a:spcAft>
                <a:spcPts val="300"/>
              </a:spcAft>
            </a:pPr>
            <a:r>
              <a:rPr lang="en-US" sz="1000" dirty="0">
                <a:latin typeface="+mn-lt"/>
              </a:rPr>
              <a:t>6</a:t>
            </a:r>
          </a:p>
          <a:p>
            <a:pPr algn="r">
              <a:lnSpc>
                <a:spcPct val="100000"/>
              </a:lnSpc>
              <a:spcAft>
                <a:spcPts val="300"/>
              </a:spcAft>
            </a:pPr>
            <a:r>
              <a:rPr lang="en-US" sz="1000" dirty="0">
                <a:latin typeface="+mn-lt"/>
              </a:rPr>
              <a:t>7</a:t>
            </a:r>
          </a:p>
          <a:p>
            <a:pPr algn="r">
              <a:lnSpc>
                <a:spcPct val="100000"/>
              </a:lnSpc>
              <a:spcAft>
                <a:spcPts val="300"/>
              </a:spcAft>
            </a:pPr>
            <a:r>
              <a:rPr lang="en-US" sz="1000" dirty="0">
                <a:latin typeface="+mn-lt"/>
              </a:rPr>
              <a:t>8</a:t>
            </a:r>
          </a:p>
          <a:p>
            <a:pPr algn="r">
              <a:lnSpc>
                <a:spcPct val="100000"/>
              </a:lnSpc>
              <a:spcAft>
                <a:spcPts val="300"/>
              </a:spcAft>
            </a:pPr>
            <a:r>
              <a:rPr lang="en-US" sz="1000" dirty="0">
                <a:latin typeface="+mn-lt"/>
              </a:rPr>
              <a:t>9</a:t>
            </a:r>
          </a:p>
        </p:txBody>
      </p:sp>
      <p:cxnSp>
        <p:nvCxnSpPr>
          <p:cNvPr id="38" name="Straight Connector 37">
            <a:extLst>
              <a:ext uri="{FF2B5EF4-FFF2-40B4-BE49-F238E27FC236}">
                <a16:creationId xmlns:a16="http://schemas.microsoft.com/office/drawing/2014/main" id="{8B84E339-1F4D-8D48-7065-5D646251CE7D}"/>
              </a:ext>
            </a:extLst>
          </p:cNvPr>
          <p:cNvCxnSpPr>
            <a:cxnSpLocks/>
          </p:cNvCxnSpPr>
          <p:nvPr/>
        </p:nvCxnSpPr>
        <p:spPr>
          <a:xfrm>
            <a:off x="1851660" y="2121941"/>
            <a:ext cx="5196840"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BF57C4-89AB-1302-F1E8-3218DE7FEFCE}"/>
              </a:ext>
            </a:extLst>
          </p:cNvPr>
          <p:cNvCxnSpPr>
            <a:cxnSpLocks/>
          </p:cNvCxnSpPr>
          <p:nvPr/>
        </p:nvCxnSpPr>
        <p:spPr>
          <a:xfrm>
            <a:off x="1727200" y="1921778"/>
            <a:ext cx="5310267"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286DA06-A87C-EFB1-FCD4-B72FD9C96858}"/>
              </a:ext>
            </a:extLst>
          </p:cNvPr>
          <p:cNvCxnSpPr>
            <a:cxnSpLocks/>
          </p:cNvCxnSpPr>
          <p:nvPr/>
        </p:nvCxnSpPr>
        <p:spPr>
          <a:xfrm>
            <a:off x="1727200" y="1721616"/>
            <a:ext cx="5310267"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3C3882D-1421-2386-8207-6A162999F58E}"/>
              </a:ext>
            </a:extLst>
          </p:cNvPr>
          <p:cNvCxnSpPr>
            <a:cxnSpLocks/>
          </p:cNvCxnSpPr>
          <p:nvPr/>
        </p:nvCxnSpPr>
        <p:spPr>
          <a:xfrm>
            <a:off x="1424940" y="964148"/>
            <a:ext cx="5612527"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6C47B27-0AD4-BE58-8EDD-9F755A9DFAA1}"/>
              </a:ext>
            </a:extLst>
          </p:cNvPr>
          <p:cNvCxnSpPr>
            <a:cxnSpLocks/>
          </p:cNvCxnSpPr>
          <p:nvPr/>
        </p:nvCxnSpPr>
        <p:spPr>
          <a:xfrm>
            <a:off x="1836420" y="1359392"/>
            <a:ext cx="5201047"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4562F4D-F4C7-7922-ADE7-E3BA24AE11AA}"/>
              </a:ext>
            </a:extLst>
          </p:cNvPr>
          <p:cNvCxnSpPr>
            <a:cxnSpLocks/>
          </p:cNvCxnSpPr>
          <p:nvPr/>
        </p:nvCxnSpPr>
        <p:spPr>
          <a:xfrm>
            <a:off x="2026920" y="1169390"/>
            <a:ext cx="5010547"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839D591-9122-EABC-EC9D-63806195FEE3}"/>
              </a:ext>
            </a:extLst>
          </p:cNvPr>
          <p:cNvCxnSpPr>
            <a:cxnSpLocks/>
          </p:cNvCxnSpPr>
          <p:nvPr/>
        </p:nvCxnSpPr>
        <p:spPr>
          <a:xfrm>
            <a:off x="1531620" y="789386"/>
            <a:ext cx="5505847"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2E9500A-DC47-2075-BFDF-DD1B32BAABB9}"/>
              </a:ext>
            </a:extLst>
          </p:cNvPr>
          <p:cNvCxnSpPr>
            <a:cxnSpLocks/>
          </p:cNvCxnSpPr>
          <p:nvPr/>
        </p:nvCxnSpPr>
        <p:spPr>
          <a:xfrm>
            <a:off x="1314053" y="1544314"/>
            <a:ext cx="5734447"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417014B-ADF1-09C2-179C-61DB78EE784E}"/>
              </a:ext>
            </a:extLst>
          </p:cNvPr>
          <p:cNvSpPr txBox="1"/>
          <p:nvPr/>
        </p:nvSpPr>
        <p:spPr>
          <a:xfrm>
            <a:off x="534353" y="6108754"/>
            <a:ext cx="6829619" cy="2641749"/>
          </a:xfrm>
          <a:prstGeom prst="rect">
            <a:avLst/>
          </a:prstGeom>
          <a:noFill/>
        </p:spPr>
        <p:txBody>
          <a:bodyPr wrap="square" lIns="0" tIns="0" rIns="0" bIns="0" rtlCol="0">
            <a:spAutoFit/>
          </a:bodyPr>
          <a:lstStyle/>
          <a:p>
            <a:pPr>
              <a:spcAft>
                <a:spcPts val="100"/>
              </a:spcAft>
            </a:pPr>
            <a:r>
              <a:rPr lang="en-US" sz="1000" b="1" dirty="0"/>
              <a:t>EC DECLARATION OF CONFORMITY in accordance with EN 50498</a:t>
            </a:r>
          </a:p>
          <a:p>
            <a:pPr>
              <a:spcAft>
                <a:spcPts val="100"/>
              </a:spcAft>
            </a:pPr>
            <a:r>
              <a:rPr lang="en-US" sz="1000" b="1" dirty="0"/>
              <a:t>Manufacturers Name</a:t>
            </a:r>
            <a:r>
              <a:rPr lang="en-US" sz="1000" dirty="0"/>
              <a:t>: </a:t>
            </a:r>
            <a:r>
              <a:rPr lang="en-US" sz="1000" dirty="0" err="1"/>
              <a:t>Havis</a:t>
            </a:r>
            <a:r>
              <a:rPr lang="en-US" sz="1000" dirty="0"/>
              <a:t>, Inc.</a:t>
            </a:r>
          </a:p>
          <a:p>
            <a:pPr>
              <a:spcAft>
                <a:spcPts val="100"/>
              </a:spcAft>
            </a:pPr>
            <a:r>
              <a:rPr lang="en-US" sz="1000" b="1" dirty="0"/>
              <a:t>Manufacturers Address</a:t>
            </a:r>
            <a:r>
              <a:rPr lang="en-US" sz="1000" dirty="0"/>
              <a:t>: 47099 File Mile Road, Plymouth Twp, MI 48170 USA</a:t>
            </a:r>
          </a:p>
          <a:p>
            <a:pPr>
              <a:spcAft>
                <a:spcPts val="100"/>
              </a:spcAft>
            </a:pPr>
            <a:r>
              <a:rPr lang="en-US" sz="1000" b="1" dirty="0"/>
              <a:t>Declares under our sole responsibility that the product:	</a:t>
            </a:r>
          </a:p>
          <a:p>
            <a:pPr>
              <a:spcAft>
                <a:spcPts val="100"/>
              </a:spcAft>
            </a:pPr>
            <a:r>
              <a:rPr lang="en-US" sz="1000" b="1" dirty="0"/>
              <a:t>     Product name </a:t>
            </a:r>
            <a:r>
              <a:rPr lang="en-US" sz="1000" dirty="0"/>
              <a:t>: </a:t>
            </a:r>
            <a:r>
              <a:rPr lang="en-US" sz="1000" dirty="0" err="1"/>
              <a:t>Havis</a:t>
            </a:r>
            <a:r>
              <a:rPr lang="en-US" sz="1000" dirty="0"/>
              <a:t> Docking Station For Getac V110 Full Rugged Convertible Notebook</a:t>
            </a:r>
          </a:p>
          <a:p>
            <a:pPr>
              <a:spcAft>
                <a:spcPts val="100"/>
              </a:spcAft>
            </a:pPr>
            <a:r>
              <a:rPr lang="en-US" sz="1000" dirty="0"/>
              <a:t>     </a:t>
            </a:r>
            <a:r>
              <a:rPr lang="en-US" sz="1000" b="1" dirty="0"/>
              <a:t>Model </a:t>
            </a:r>
            <a:r>
              <a:rPr lang="en-US" sz="1000" dirty="0"/>
              <a:t>: DS-GTC-30X, where ‘X’ may be any alphanumeric character and which describes product options.</a:t>
            </a:r>
          </a:p>
          <a:p>
            <a:pPr>
              <a:spcAft>
                <a:spcPts val="100"/>
              </a:spcAft>
            </a:pPr>
            <a:r>
              <a:rPr lang="en-US" sz="1000" dirty="0"/>
              <a:t>                    May be followed by any alphanumeric characters which describe product options.</a:t>
            </a:r>
          </a:p>
          <a:p>
            <a:pPr>
              <a:spcAft>
                <a:spcPts val="100"/>
              </a:spcAft>
            </a:pPr>
            <a:r>
              <a:rPr lang="en-US" sz="1000" dirty="0"/>
              <a:t>     </a:t>
            </a:r>
            <a:r>
              <a:rPr lang="en-US" sz="1000" b="1" dirty="0"/>
              <a:t>Product Options </a:t>
            </a:r>
            <a:r>
              <a:rPr lang="en-US" sz="1000" dirty="0"/>
              <a:t>: This declaration covers all options of the above product which bear the CE Marking.</a:t>
            </a:r>
          </a:p>
          <a:p>
            <a:pPr>
              <a:spcAft>
                <a:spcPts val="100"/>
              </a:spcAft>
            </a:pPr>
            <a:r>
              <a:rPr lang="en-US" sz="1000" b="1" dirty="0"/>
              <a:t>Is in conformity with the following standards or other normative documents:</a:t>
            </a:r>
          </a:p>
          <a:p>
            <a:pPr>
              <a:spcAft>
                <a:spcPts val="100"/>
              </a:spcAft>
            </a:pPr>
            <a:r>
              <a:rPr lang="en-US" sz="1000" dirty="0"/>
              <a:t>     Automotive EMC Directive: EN 50498:2010, Electromagnetic compatibility (EMC) - </a:t>
            </a:r>
          </a:p>
          <a:p>
            <a:pPr>
              <a:spcAft>
                <a:spcPts val="100"/>
              </a:spcAft>
            </a:pPr>
            <a:r>
              <a:rPr lang="en-US" sz="1000" dirty="0"/>
              <a:t>     2004/108/EC : Product family standard for aftermarket electronic equipment in vehicles</a:t>
            </a:r>
          </a:p>
          <a:p>
            <a:pPr>
              <a:spcAft>
                <a:spcPts val="100"/>
              </a:spcAft>
            </a:pPr>
            <a:r>
              <a:rPr lang="en-US" sz="1000" dirty="0"/>
              <a:t>     Directive 2011/65/EU : Restriction of the use of certain hazardous substances (RoHS)</a:t>
            </a:r>
          </a:p>
          <a:p>
            <a:pPr>
              <a:spcAft>
                <a:spcPts val="100"/>
              </a:spcAft>
            </a:pPr>
            <a:r>
              <a:rPr lang="en-US" sz="1000" b="1" dirty="0"/>
              <a:t>Supplementary Information:</a:t>
            </a:r>
          </a:p>
          <a:p>
            <a:pPr>
              <a:spcAft>
                <a:spcPts val="100"/>
              </a:spcAft>
            </a:pPr>
            <a:r>
              <a:rPr lang="en-US" sz="1000" dirty="0"/>
              <a:t>The product herewith complies with the requirements of the Automotive EMC Directive 2004/108/EC, Annex I, 6.5, 6.6, 6.8, and 6.9.  This product requires the use of a recommended e-Marked automotive power supply when used within vehicles.</a:t>
            </a:r>
          </a:p>
          <a:p>
            <a:pPr>
              <a:spcAft>
                <a:spcPts val="100"/>
              </a:spcAft>
            </a:pPr>
            <a:r>
              <a:rPr lang="en-US" sz="1000" dirty="0" err="1"/>
              <a:t>Plymouthtwp</a:t>
            </a:r>
            <a:r>
              <a:rPr lang="en-US" sz="1000" dirty="0"/>
              <a:t>, MI, USA		July 30, 2014	           Bruce Jonik,  Director of Engineering ,  Havis, Inc.</a:t>
            </a:r>
          </a:p>
        </p:txBody>
      </p:sp>
      <p:sp>
        <p:nvSpPr>
          <p:cNvPr id="91" name="Rectangle 90">
            <a:extLst>
              <a:ext uri="{FF2B5EF4-FFF2-40B4-BE49-F238E27FC236}">
                <a16:creationId xmlns:a16="http://schemas.microsoft.com/office/drawing/2014/main" id="{D14C2C0A-6AF9-17FE-2D83-2EFC0675902D}"/>
              </a:ext>
            </a:extLst>
          </p:cNvPr>
          <p:cNvSpPr/>
          <p:nvPr/>
        </p:nvSpPr>
        <p:spPr>
          <a:xfrm flipV="1">
            <a:off x="147637" y="5945643"/>
            <a:ext cx="7486651" cy="4920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2" name="Rectangle 91">
            <a:extLst>
              <a:ext uri="{FF2B5EF4-FFF2-40B4-BE49-F238E27FC236}">
                <a16:creationId xmlns:a16="http://schemas.microsoft.com/office/drawing/2014/main" id="{A4FD9860-62B5-F719-EBB1-47DC7A527FDD}"/>
              </a:ext>
            </a:extLst>
          </p:cNvPr>
          <p:cNvSpPr/>
          <p:nvPr/>
        </p:nvSpPr>
        <p:spPr>
          <a:xfrm flipV="1">
            <a:off x="147637" y="8864406"/>
            <a:ext cx="7486651" cy="4920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3" name="TextBox 92">
            <a:extLst>
              <a:ext uri="{FF2B5EF4-FFF2-40B4-BE49-F238E27FC236}">
                <a16:creationId xmlns:a16="http://schemas.microsoft.com/office/drawing/2014/main" id="{C27256AC-445E-0F00-F003-17533760AC04}"/>
              </a:ext>
            </a:extLst>
          </p:cNvPr>
          <p:cNvSpPr txBox="1"/>
          <p:nvPr/>
        </p:nvSpPr>
        <p:spPr>
          <a:xfrm>
            <a:off x="476154" y="8989682"/>
            <a:ext cx="6003024" cy="400110"/>
          </a:xfrm>
          <a:prstGeom prst="rect">
            <a:avLst/>
          </a:prstGeom>
          <a:noFill/>
        </p:spPr>
        <p:txBody>
          <a:bodyPr wrap="square" rtlCol="0">
            <a:spAutoFit/>
          </a:bodyPr>
          <a:lstStyle/>
          <a:p>
            <a:pPr algn="ctr">
              <a:spcAft>
                <a:spcPts val="200"/>
              </a:spcAft>
            </a:pPr>
            <a:r>
              <a:rPr lang="en-US" sz="1000" b="1" dirty="0"/>
              <a:t>FCC 47CFR, Part 15 compliance: </a:t>
            </a:r>
            <a:r>
              <a:rPr lang="en-US" sz="1000" dirty="0"/>
              <a:t>This is an FCC Class B device. Any changes or modifications to the model DS-GTC-30X not expressly approved by </a:t>
            </a:r>
            <a:r>
              <a:rPr lang="en-US" sz="1000" dirty="0" err="1"/>
              <a:t>Havis</a:t>
            </a:r>
            <a:r>
              <a:rPr lang="en-US" sz="1000" dirty="0"/>
              <a:t>, Inc. could void the user's authority to operate this equipment.</a:t>
            </a:r>
            <a:endParaRPr lang="en-US" sz="800" dirty="0"/>
          </a:p>
        </p:txBody>
      </p:sp>
      <p:sp>
        <p:nvSpPr>
          <p:cNvPr id="2" name="Freeform: Shape 1">
            <a:extLst>
              <a:ext uri="{FF2B5EF4-FFF2-40B4-BE49-F238E27FC236}">
                <a16:creationId xmlns:a16="http://schemas.microsoft.com/office/drawing/2014/main" id="{B0DB8B9E-BFB2-2A9E-D0F6-1477200D38DB}"/>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3" name="Subtitle 2">
            <a:extLst>
              <a:ext uri="{FF2B5EF4-FFF2-40B4-BE49-F238E27FC236}">
                <a16:creationId xmlns:a16="http://schemas.microsoft.com/office/drawing/2014/main" id="{D75E57EE-33CC-0827-532A-C616C03AFC97}"/>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3</a:t>
            </a:r>
          </a:p>
        </p:txBody>
      </p:sp>
    </p:spTree>
    <p:extLst>
      <p:ext uri="{BB962C8B-B14F-4D97-AF65-F5344CB8AC3E}">
        <p14:creationId xmlns:p14="http://schemas.microsoft.com/office/powerpoint/2010/main" val="274516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EE6BC5-33CF-C287-1400-14E0BAEC6C85}"/>
              </a:ext>
            </a:extLst>
          </p:cNvPr>
          <p:cNvGraphicFramePr>
            <a:graphicFrameLocks noChangeAspect="1"/>
          </p:cNvGraphicFramePr>
          <p:nvPr>
            <p:custDataLst>
              <p:tags r:id="rId2"/>
            </p:custDataLst>
            <p:extLst>
              <p:ext uri="{D42A27DB-BD31-4B8C-83A1-F6EECF244321}">
                <p14:modId xmlns:p14="http://schemas.microsoft.com/office/powerpoint/2010/main" val="2848463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06EE6BC5-33CF-C287-1400-14E0BAEC6C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3490ED71-C076-A3C8-9123-BE6D705A56DE}"/>
              </a:ext>
            </a:extLst>
          </p:cNvPr>
          <p:cNvSpPr txBox="1"/>
          <p:nvPr/>
        </p:nvSpPr>
        <p:spPr>
          <a:xfrm>
            <a:off x="624516" y="1021844"/>
            <a:ext cx="1004762" cy="184666"/>
          </a:xfrm>
          <a:prstGeom prst="rect">
            <a:avLst/>
          </a:prstGeom>
          <a:noFill/>
        </p:spPr>
        <p:txBody>
          <a:bodyPr wrap="none" lIns="0" tIns="0" rIns="0" bIns="0" rtlCol="0">
            <a:spAutoFit/>
          </a:bodyPr>
          <a:lstStyle/>
          <a:p>
            <a:pPr>
              <a:spcAft>
                <a:spcPts val="200"/>
              </a:spcAft>
            </a:pPr>
            <a:r>
              <a:rPr lang="en-US" sz="1200" dirty="0">
                <a:solidFill>
                  <a:srgbClr val="DC7434"/>
                </a:solidFill>
              </a:rPr>
              <a:t>Rear Hooks (x2)</a:t>
            </a:r>
            <a:endParaRPr lang="en-US" sz="1050" dirty="0">
              <a:solidFill>
                <a:srgbClr val="DC7434"/>
              </a:solidFill>
            </a:endParaRPr>
          </a:p>
        </p:txBody>
      </p:sp>
      <p:sp>
        <p:nvSpPr>
          <p:cNvPr id="3" name="Title 1">
            <a:extLst>
              <a:ext uri="{FF2B5EF4-FFF2-40B4-BE49-F238E27FC236}">
                <a16:creationId xmlns:a16="http://schemas.microsoft.com/office/drawing/2014/main" id="{1F19F1DE-1995-B9AC-9D7A-2DB4591B067D}"/>
              </a:ext>
            </a:extLst>
          </p:cNvPr>
          <p:cNvSpPr txBox="1">
            <a:spLocks/>
          </p:cNvSpPr>
          <p:nvPr/>
        </p:nvSpPr>
        <p:spPr>
          <a:xfrm>
            <a:off x="534353" y="169565"/>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Parts Included</a:t>
            </a:r>
            <a:endParaRPr lang="en-US" sz="2000" i="1" dirty="0">
              <a:latin typeface="+mn-lt"/>
            </a:endParaRPr>
          </a:p>
        </p:txBody>
      </p:sp>
      <p:grpSp>
        <p:nvGrpSpPr>
          <p:cNvPr id="15" name="Group 14">
            <a:extLst>
              <a:ext uri="{FF2B5EF4-FFF2-40B4-BE49-F238E27FC236}">
                <a16:creationId xmlns:a16="http://schemas.microsoft.com/office/drawing/2014/main" id="{926EC2FD-F202-E333-A4FB-684A333908F0}"/>
              </a:ext>
            </a:extLst>
          </p:cNvPr>
          <p:cNvGrpSpPr/>
          <p:nvPr/>
        </p:nvGrpSpPr>
        <p:grpSpPr>
          <a:xfrm>
            <a:off x="1687273" y="1047873"/>
            <a:ext cx="4397855" cy="2696757"/>
            <a:chOff x="1687273" y="735424"/>
            <a:chExt cx="4397855" cy="2696757"/>
          </a:xfrm>
        </p:grpSpPr>
        <p:pic>
          <p:nvPicPr>
            <p:cNvPr id="10" name="Picture 9" descr="Diagram&#10;&#10;Description automatically generated">
              <a:extLst>
                <a:ext uri="{FF2B5EF4-FFF2-40B4-BE49-F238E27FC236}">
                  <a16:creationId xmlns:a16="http://schemas.microsoft.com/office/drawing/2014/main" id="{257D025F-471B-3B14-2C10-B841E43B98EE}"/>
                </a:ext>
              </a:extLst>
            </p:cNvPr>
            <p:cNvPicPr>
              <a:picLocks noChangeAspect="1"/>
            </p:cNvPicPr>
            <p:nvPr/>
          </p:nvPicPr>
          <p:blipFill rotWithShape="1">
            <a:blip r:embed="rId6">
              <a:extLst>
                <a:ext uri="{28A0092B-C50C-407E-A947-70E740481C1C}">
                  <a14:useLocalDpi xmlns:a14="http://schemas.microsoft.com/office/drawing/2010/main" val="0"/>
                </a:ext>
              </a:extLst>
            </a:blip>
            <a:srcRect b="5918"/>
            <a:stretch/>
          </p:blipFill>
          <p:spPr>
            <a:xfrm>
              <a:off x="1687273" y="735424"/>
              <a:ext cx="4397855" cy="2680876"/>
            </a:xfrm>
            <a:prstGeom prst="rect">
              <a:avLst/>
            </a:prstGeom>
          </p:spPr>
        </p:pic>
        <p:sp>
          <p:nvSpPr>
            <p:cNvPr id="14" name="Isosceles Triangle 13">
              <a:extLst>
                <a:ext uri="{FF2B5EF4-FFF2-40B4-BE49-F238E27FC236}">
                  <a16:creationId xmlns:a16="http://schemas.microsoft.com/office/drawing/2014/main" id="{D8ABB7AE-29B9-326E-D200-44CC3DDE9B05}"/>
                </a:ext>
              </a:extLst>
            </p:cNvPr>
            <p:cNvSpPr/>
            <p:nvPr/>
          </p:nvSpPr>
          <p:spPr>
            <a:xfrm>
              <a:off x="2528886" y="2959100"/>
              <a:ext cx="1238251" cy="473081"/>
            </a:xfrm>
            <a:prstGeom prst="triangle">
              <a:avLst>
                <a:gd name="adj" fmla="val 430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4FC346D8-C259-4436-2AB4-34EA0814195D}"/>
              </a:ext>
            </a:extLst>
          </p:cNvPr>
          <p:cNvCxnSpPr>
            <a:cxnSpLocks/>
          </p:cNvCxnSpPr>
          <p:nvPr/>
        </p:nvCxnSpPr>
        <p:spPr>
          <a:xfrm flipH="1">
            <a:off x="4000500" y="1244266"/>
            <a:ext cx="3363468" cy="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0F31F8F-8DDF-9D1A-473D-9880954A8308}"/>
              </a:ext>
            </a:extLst>
          </p:cNvPr>
          <p:cNvCxnSpPr>
            <a:cxnSpLocks/>
          </p:cNvCxnSpPr>
          <p:nvPr/>
        </p:nvCxnSpPr>
        <p:spPr>
          <a:xfrm flipH="1">
            <a:off x="4762500" y="1523666"/>
            <a:ext cx="2601468" cy="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2994135-0B56-F1C6-2EA9-D82745681115}"/>
              </a:ext>
            </a:extLst>
          </p:cNvPr>
          <p:cNvCxnSpPr>
            <a:cxnSpLocks/>
          </p:cNvCxnSpPr>
          <p:nvPr/>
        </p:nvCxnSpPr>
        <p:spPr>
          <a:xfrm flipH="1">
            <a:off x="5029200" y="2082466"/>
            <a:ext cx="2334768" cy="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D8A49A-8284-8D38-C395-8BC84E4A5C20}"/>
              </a:ext>
            </a:extLst>
          </p:cNvPr>
          <p:cNvCxnSpPr>
            <a:cxnSpLocks/>
          </p:cNvCxnSpPr>
          <p:nvPr/>
        </p:nvCxnSpPr>
        <p:spPr>
          <a:xfrm>
            <a:off x="624840" y="1244266"/>
            <a:ext cx="2691925" cy="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31CBA3-F9B4-98B2-1751-5F6CE9243139}"/>
              </a:ext>
            </a:extLst>
          </p:cNvPr>
          <p:cNvCxnSpPr>
            <a:cxnSpLocks/>
          </p:cNvCxnSpPr>
          <p:nvPr/>
        </p:nvCxnSpPr>
        <p:spPr>
          <a:xfrm>
            <a:off x="624840" y="1739566"/>
            <a:ext cx="2691925" cy="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10D1C6D-2480-D744-003D-6D183297EDB5}"/>
              </a:ext>
            </a:extLst>
          </p:cNvPr>
          <p:cNvSpPr txBox="1"/>
          <p:nvPr/>
        </p:nvSpPr>
        <p:spPr>
          <a:xfrm>
            <a:off x="624516" y="1517144"/>
            <a:ext cx="1186350" cy="184666"/>
          </a:xfrm>
          <a:prstGeom prst="rect">
            <a:avLst/>
          </a:prstGeom>
          <a:noFill/>
        </p:spPr>
        <p:txBody>
          <a:bodyPr wrap="none" lIns="0" tIns="0" rIns="0" bIns="0" rtlCol="0">
            <a:spAutoFit/>
          </a:bodyPr>
          <a:lstStyle/>
          <a:p>
            <a:pPr>
              <a:spcAft>
                <a:spcPts val="200"/>
              </a:spcAft>
            </a:pPr>
            <a:r>
              <a:rPr lang="en-US" sz="1200" dirty="0">
                <a:solidFill>
                  <a:srgbClr val="DC7434"/>
                </a:solidFill>
              </a:rPr>
              <a:t>Docking Connector</a:t>
            </a:r>
            <a:endParaRPr lang="en-US" sz="1050" dirty="0">
              <a:solidFill>
                <a:srgbClr val="DC7434"/>
              </a:solidFill>
            </a:endParaRPr>
          </a:p>
        </p:txBody>
      </p:sp>
      <p:sp>
        <p:nvSpPr>
          <p:cNvPr id="29" name="TextBox 28">
            <a:extLst>
              <a:ext uri="{FF2B5EF4-FFF2-40B4-BE49-F238E27FC236}">
                <a16:creationId xmlns:a16="http://schemas.microsoft.com/office/drawing/2014/main" id="{9DD50279-33F0-7376-485E-6F7CF9A395E3}"/>
              </a:ext>
            </a:extLst>
          </p:cNvPr>
          <p:cNvSpPr txBox="1"/>
          <p:nvPr/>
        </p:nvSpPr>
        <p:spPr>
          <a:xfrm>
            <a:off x="6197430" y="1021844"/>
            <a:ext cx="1166538" cy="184666"/>
          </a:xfrm>
          <a:prstGeom prst="rect">
            <a:avLst/>
          </a:prstGeom>
          <a:noFill/>
        </p:spPr>
        <p:txBody>
          <a:bodyPr wrap="none" lIns="0" tIns="0" rIns="0" bIns="0" rtlCol="0">
            <a:spAutoFit/>
          </a:bodyPr>
          <a:lstStyle/>
          <a:p>
            <a:pPr algn="r">
              <a:spcAft>
                <a:spcPts val="200"/>
              </a:spcAft>
            </a:pPr>
            <a:r>
              <a:rPr lang="en-US" sz="1200" dirty="0">
                <a:solidFill>
                  <a:srgbClr val="DC7434"/>
                </a:solidFill>
              </a:rPr>
              <a:t>Strain Relief Points</a:t>
            </a:r>
            <a:endParaRPr lang="en-US" sz="1050" dirty="0">
              <a:solidFill>
                <a:srgbClr val="DC7434"/>
              </a:solidFill>
            </a:endParaRPr>
          </a:p>
        </p:txBody>
      </p:sp>
      <p:sp>
        <p:nvSpPr>
          <p:cNvPr id="30" name="TextBox 29">
            <a:extLst>
              <a:ext uri="{FF2B5EF4-FFF2-40B4-BE49-F238E27FC236}">
                <a16:creationId xmlns:a16="http://schemas.microsoft.com/office/drawing/2014/main" id="{741E9DD7-EC7F-CA5A-CD4F-D652A514211A}"/>
              </a:ext>
            </a:extLst>
          </p:cNvPr>
          <p:cNvSpPr txBox="1"/>
          <p:nvPr/>
        </p:nvSpPr>
        <p:spPr>
          <a:xfrm>
            <a:off x="6676407" y="1313944"/>
            <a:ext cx="687561" cy="184666"/>
          </a:xfrm>
          <a:prstGeom prst="rect">
            <a:avLst/>
          </a:prstGeom>
          <a:noFill/>
        </p:spPr>
        <p:txBody>
          <a:bodyPr wrap="none" lIns="0" tIns="0" rIns="0" bIns="0" rtlCol="0">
            <a:spAutoFit/>
          </a:bodyPr>
          <a:lstStyle/>
          <a:p>
            <a:pPr algn="r">
              <a:spcAft>
                <a:spcPts val="200"/>
              </a:spcAft>
            </a:pPr>
            <a:r>
              <a:rPr lang="en-US" sz="1200" dirty="0">
                <a:solidFill>
                  <a:srgbClr val="DC7434"/>
                </a:solidFill>
              </a:rPr>
              <a:t>Rear Fence</a:t>
            </a:r>
            <a:endParaRPr lang="en-US" sz="1050" dirty="0">
              <a:solidFill>
                <a:srgbClr val="DC7434"/>
              </a:solidFill>
            </a:endParaRPr>
          </a:p>
        </p:txBody>
      </p:sp>
      <p:sp>
        <p:nvSpPr>
          <p:cNvPr id="31" name="TextBox 30">
            <a:extLst>
              <a:ext uri="{FF2B5EF4-FFF2-40B4-BE49-F238E27FC236}">
                <a16:creationId xmlns:a16="http://schemas.microsoft.com/office/drawing/2014/main" id="{F4B0A365-4825-520F-B354-4CECBFC85438}"/>
              </a:ext>
            </a:extLst>
          </p:cNvPr>
          <p:cNvSpPr txBox="1"/>
          <p:nvPr/>
        </p:nvSpPr>
        <p:spPr>
          <a:xfrm>
            <a:off x="6671021" y="1861671"/>
            <a:ext cx="692947" cy="184666"/>
          </a:xfrm>
          <a:prstGeom prst="rect">
            <a:avLst/>
          </a:prstGeom>
          <a:noFill/>
        </p:spPr>
        <p:txBody>
          <a:bodyPr wrap="none" lIns="0" tIns="0" rIns="0" bIns="0" rtlCol="0">
            <a:spAutoFit/>
          </a:bodyPr>
          <a:lstStyle/>
          <a:p>
            <a:pPr algn="r">
              <a:spcAft>
                <a:spcPts val="200"/>
              </a:spcAft>
            </a:pPr>
            <a:r>
              <a:rPr lang="en-US" sz="1200" dirty="0">
                <a:solidFill>
                  <a:srgbClr val="DC7434"/>
                </a:solidFill>
              </a:rPr>
              <a:t>Locater Pin</a:t>
            </a:r>
            <a:endParaRPr lang="en-US" sz="1050" dirty="0">
              <a:solidFill>
                <a:srgbClr val="DC7434"/>
              </a:solidFill>
            </a:endParaRPr>
          </a:p>
        </p:txBody>
      </p:sp>
      <p:sp>
        <p:nvSpPr>
          <p:cNvPr id="33" name="TextBox 32">
            <a:extLst>
              <a:ext uri="{FF2B5EF4-FFF2-40B4-BE49-F238E27FC236}">
                <a16:creationId xmlns:a16="http://schemas.microsoft.com/office/drawing/2014/main" id="{9A2EE683-A597-E520-DB5B-2BAD0E724F4C}"/>
              </a:ext>
            </a:extLst>
          </p:cNvPr>
          <p:cNvSpPr txBox="1"/>
          <p:nvPr/>
        </p:nvSpPr>
        <p:spPr>
          <a:xfrm>
            <a:off x="6606260" y="3104001"/>
            <a:ext cx="757708" cy="184666"/>
          </a:xfrm>
          <a:prstGeom prst="rect">
            <a:avLst/>
          </a:prstGeom>
          <a:noFill/>
        </p:spPr>
        <p:txBody>
          <a:bodyPr wrap="none" lIns="0" tIns="0" rIns="0" bIns="0" rtlCol="0">
            <a:spAutoFit/>
          </a:bodyPr>
          <a:lstStyle/>
          <a:p>
            <a:pPr algn="r">
              <a:spcAft>
                <a:spcPts val="200"/>
              </a:spcAft>
            </a:pPr>
            <a:r>
              <a:rPr lang="en-US" sz="1200" dirty="0">
                <a:solidFill>
                  <a:srgbClr val="DC7434"/>
                </a:solidFill>
              </a:rPr>
              <a:t>Front Hooks</a:t>
            </a:r>
            <a:endParaRPr lang="en-US" sz="1050" dirty="0">
              <a:solidFill>
                <a:srgbClr val="DC7434"/>
              </a:solidFill>
            </a:endParaRPr>
          </a:p>
        </p:txBody>
      </p:sp>
      <p:cxnSp>
        <p:nvCxnSpPr>
          <p:cNvPr id="32" name="Straight Connector 31">
            <a:extLst>
              <a:ext uri="{FF2B5EF4-FFF2-40B4-BE49-F238E27FC236}">
                <a16:creationId xmlns:a16="http://schemas.microsoft.com/office/drawing/2014/main" id="{1B1A989B-F4B4-145D-515B-5FE2B8118800}"/>
              </a:ext>
            </a:extLst>
          </p:cNvPr>
          <p:cNvCxnSpPr>
            <a:cxnSpLocks/>
          </p:cNvCxnSpPr>
          <p:nvPr/>
        </p:nvCxnSpPr>
        <p:spPr>
          <a:xfrm flipH="1">
            <a:off x="4038600" y="3324796"/>
            <a:ext cx="3325368" cy="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E9BD165-A1FD-7354-CDA5-0CDCAE05BCAA}"/>
              </a:ext>
            </a:extLst>
          </p:cNvPr>
          <p:cNvSpPr txBox="1"/>
          <p:nvPr/>
        </p:nvSpPr>
        <p:spPr>
          <a:xfrm>
            <a:off x="6673523" y="3360893"/>
            <a:ext cx="690445" cy="184666"/>
          </a:xfrm>
          <a:prstGeom prst="rect">
            <a:avLst/>
          </a:prstGeom>
          <a:noFill/>
        </p:spPr>
        <p:txBody>
          <a:bodyPr wrap="none" lIns="0" tIns="0" rIns="0" bIns="0" rtlCol="0">
            <a:spAutoFit/>
          </a:bodyPr>
          <a:lstStyle/>
          <a:p>
            <a:pPr algn="r">
              <a:spcAft>
                <a:spcPts val="200"/>
              </a:spcAft>
            </a:pPr>
            <a:r>
              <a:rPr lang="en-US" sz="1200" dirty="0">
                <a:solidFill>
                  <a:srgbClr val="DC7434"/>
                </a:solidFill>
              </a:rPr>
              <a:t>Barrel Lock</a:t>
            </a:r>
            <a:endParaRPr lang="en-US" sz="1050" dirty="0">
              <a:solidFill>
                <a:srgbClr val="DC7434"/>
              </a:solidFill>
            </a:endParaRPr>
          </a:p>
        </p:txBody>
      </p:sp>
      <p:cxnSp>
        <p:nvCxnSpPr>
          <p:cNvPr id="35" name="Straight Connector 34">
            <a:extLst>
              <a:ext uri="{FF2B5EF4-FFF2-40B4-BE49-F238E27FC236}">
                <a16:creationId xmlns:a16="http://schemas.microsoft.com/office/drawing/2014/main" id="{AAC49AA2-E58B-93FE-53BE-C745E3F9AA46}"/>
              </a:ext>
            </a:extLst>
          </p:cNvPr>
          <p:cNvCxnSpPr>
            <a:cxnSpLocks/>
          </p:cNvCxnSpPr>
          <p:nvPr/>
        </p:nvCxnSpPr>
        <p:spPr>
          <a:xfrm flipH="1">
            <a:off x="3619500" y="3548012"/>
            <a:ext cx="3744468" cy="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0A76BC0-F010-3347-70BC-2EFB081FE6B9}"/>
              </a:ext>
            </a:extLst>
          </p:cNvPr>
          <p:cNvSpPr txBox="1"/>
          <p:nvPr/>
        </p:nvSpPr>
        <p:spPr>
          <a:xfrm>
            <a:off x="624516" y="3222521"/>
            <a:ext cx="997004" cy="184666"/>
          </a:xfrm>
          <a:prstGeom prst="rect">
            <a:avLst/>
          </a:prstGeom>
          <a:noFill/>
        </p:spPr>
        <p:txBody>
          <a:bodyPr wrap="none" lIns="0" tIns="0" rIns="0" bIns="0" rtlCol="0">
            <a:spAutoFit/>
          </a:bodyPr>
          <a:lstStyle/>
          <a:p>
            <a:pPr>
              <a:spcAft>
                <a:spcPts val="200"/>
              </a:spcAft>
            </a:pPr>
            <a:r>
              <a:rPr lang="en-US" sz="1200" dirty="0">
                <a:solidFill>
                  <a:srgbClr val="DC7434"/>
                </a:solidFill>
              </a:rPr>
              <a:t>Latching Handle</a:t>
            </a:r>
            <a:endParaRPr lang="en-US" sz="1050" dirty="0">
              <a:solidFill>
                <a:srgbClr val="DC7434"/>
              </a:solidFill>
            </a:endParaRPr>
          </a:p>
        </p:txBody>
      </p:sp>
      <p:sp>
        <p:nvSpPr>
          <p:cNvPr id="45" name="Freeform: Shape 44">
            <a:extLst>
              <a:ext uri="{FF2B5EF4-FFF2-40B4-BE49-F238E27FC236}">
                <a16:creationId xmlns:a16="http://schemas.microsoft.com/office/drawing/2014/main" id="{88BFE411-DEB8-F00E-0DD1-BE726D9B04BD}"/>
              </a:ext>
            </a:extLst>
          </p:cNvPr>
          <p:cNvSpPr/>
          <p:nvPr/>
        </p:nvSpPr>
        <p:spPr>
          <a:xfrm>
            <a:off x="624517" y="3224711"/>
            <a:ext cx="2385384" cy="235292"/>
          </a:xfrm>
          <a:custGeom>
            <a:avLst/>
            <a:gdLst>
              <a:gd name="connsiteX0" fmla="*/ 0 w 2333625"/>
              <a:gd name="connsiteY0" fmla="*/ 142875 h 142875"/>
              <a:gd name="connsiteX1" fmla="*/ 1933575 w 2333625"/>
              <a:gd name="connsiteY1" fmla="*/ 142875 h 142875"/>
              <a:gd name="connsiteX2" fmla="*/ 2333625 w 2333625"/>
              <a:gd name="connsiteY2" fmla="*/ 0 h 142875"/>
            </a:gdLst>
            <a:ahLst/>
            <a:cxnLst>
              <a:cxn ang="0">
                <a:pos x="connsiteX0" y="connsiteY0"/>
              </a:cxn>
              <a:cxn ang="0">
                <a:pos x="connsiteX1" y="connsiteY1"/>
              </a:cxn>
              <a:cxn ang="0">
                <a:pos x="connsiteX2" y="connsiteY2"/>
              </a:cxn>
            </a:cxnLst>
            <a:rect l="l" t="t" r="r" b="b"/>
            <a:pathLst>
              <a:path w="2333625" h="142875">
                <a:moveTo>
                  <a:pt x="0" y="142875"/>
                </a:moveTo>
                <a:lnTo>
                  <a:pt x="1933575" y="142875"/>
                </a:lnTo>
                <a:lnTo>
                  <a:pt x="2333625" y="0"/>
                </a:lnTo>
              </a:path>
            </a:pathLst>
          </a:custGeom>
          <a:ln>
            <a:solidFill>
              <a:srgbClr val="DC7434"/>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Shape 45">
            <a:extLst>
              <a:ext uri="{FF2B5EF4-FFF2-40B4-BE49-F238E27FC236}">
                <a16:creationId xmlns:a16="http://schemas.microsoft.com/office/drawing/2014/main" id="{84877147-010E-D114-BD1D-D4C9D1C030A8}"/>
              </a:ext>
            </a:extLst>
          </p:cNvPr>
          <p:cNvSpPr/>
          <p:nvPr/>
        </p:nvSpPr>
        <p:spPr>
          <a:xfrm>
            <a:off x="624515" y="3265199"/>
            <a:ext cx="2471110" cy="542925"/>
          </a:xfrm>
          <a:custGeom>
            <a:avLst/>
            <a:gdLst>
              <a:gd name="connsiteX0" fmla="*/ 0 w 2457450"/>
              <a:gd name="connsiteY0" fmla="*/ 542925 h 542925"/>
              <a:gd name="connsiteX1" fmla="*/ 1924050 w 2457450"/>
              <a:gd name="connsiteY1" fmla="*/ 542925 h 542925"/>
              <a:gd name="connsiteX2" fmla="*/ 2457450 w 2457450"/>
              <a:gd name="connsiteY2" fmla="*/ 0 h 542925"/>
              <a:gd name="connsiteX0" fmla="*/ 0 w 2457450"/>
              <a:gd name="connsiteY0" fmla="*/ 542925 h 542925"/>
              <a:gd name="connsiteX1" fmla="*/ 1596375 w 2457450"/>
              <a:gd name="connsiteY1" fmla="*/ 537210 h 542925"/>
              <a:gd name="connsiteX2" fmla="*/ 1924050 w 2457450"/>
              <a:gd name="connsiteY2" fmla="*/ 542925 h 542925"/>
              <a:gd name="connsiteX3" fmla="*/ 2457450 w 2457450"/>
              <a:gd name="connsiteY3" fmla="*/ 0 h 542925"/>
              <a:gd name="connsiteX0" fmla="*/ 0 w 2457450"/>
              <a:gd name="connsiteY0" fmla="*/ 542925 h 542925"/>
              <a:gd name="connsiteX1" fmla="*/ 1596375 w 2457450"/>
              <a:gd name="connsiteY1" fmla="*/ 537210 h 542925"/>
              <a:gd name="connsiteX2" fmla="*/ 2457450 w 2457450"/>
              <a:gd name="connsiteY2" fmla="*/ 0 h 542925"/>
            </a:gdLst>
            <a:ahLst/>
            <a:cxnLst>
              <a:cxn ang="0">
                <a:pos x="connsiteX0" y="connsiteY0"/>
              </a:cxn>
              <a:cxn ang="0">
                <a:pos x="connsiteX1" y="connsiteY1"/>
              </a:cxn>
              <a:cxn ang="0">
                <a:pos x="connsiteX2" y="connsiteY2"/>
              </a:cxn>
            </a:cxnLst>
            <a:rect l="l" t="t" r="r" b="b"/>
            <a:pathLst>
              <a:path w="2457450" h="542925">
                <a:moveTo>
                  <a:pt x="0" y="542925"/>
                </a:moveTo>
                <a:lnTo>
                  <a:pt x="1596375" y="537210"/>
                </a:lnTo>
                <a:lnTo>
                  <a:pt x="2457450" y="0"/>
                </a:lnTo>
              </a:path>
            </a:pathLst>
          </a:custGeom>
          <a:ln>
            <a:solidFill>
              <a:srgbClr val="DC7434"/>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721BD7DA-7256-70C0-163C-A924271242E2}"/>
              </a:ext>
            </a:extLst>
          </p:cNvPr>
          <p:cNvSpPr txBox="1"/>
          <p:nvPr/>
        </p:nvSpPr>
        <p:spPr>
          <a:xfrm>
            <a:off x="624516" y="3592653"/>
            <a:ext cx="825547" cy="184666"/>
          </a:xfrm>
          <a:prstGeom prst="rect">
            <a:avLst/>
          </a:prstGeom>
          <a:noFill/>
        </p:spPr>
        <p:txBody>
          <a:bodyPr wrap="none" lIns="0" tIns="0" rIns="0" bIns="0" rtlCol="0">
            <a:spAutoFit/>
          </a:bodyPr>
          <a:lstStyle/>
          <a:p>
            <a:pPr>
              <a:spcAft>
                <a:spcPts val="200"/>
              </a:spcAft>
            </a:pPr>
            <a:r>
              <a:rPr lang="en-US" sz="1200" dirty="0">
                <a:solidFill>
                  <a:srgbClr val="DC7434"/>
                </a:solidFill>
              </a:rPr>
              <a:t>Stylus Holder</a:t>
            </a:r>
            <a:endParaRPr lang="en-US" sz="1050" dirty="0">
              <a:solidFill>
                <a:srgbClr val="DC7434"/>
              </a:solidFill>
            </a:endParaRPr>
          </a:p>
        </p:txBody>
      </p:sp>
      <p:pic>
        <p:nvPicPr>
          <p:cNvPr id="51" name="Picture 50">
            <a:extLst>
              <a:ext uri="{FF2B5EF4-FFF2-40B4-BE49-F238E27FC236}">
                <a16:creationId xmlns:a16="http://schemas.microsoft.com/office/drawing/2014/main" id="{359C4F0C-4A90-0374-0BEA-0F59A5A8F637}"/>
              </a:ext>
            </a:extLst>
          </p:cNvPr>
          <p:cNvPicPr>
            <a:picLocks noChangeAspect="1"/>
          </p:cNvPicPr>
          <p:nvPr/>
        </p:nvPicPr>
        <p:blipFill>
          <a:blip r:embed="rId7"/>
          <a:stretch>
            <a:fillRect/>
          </a:stretch>
        </p:blipFill>
        <p:spPr>
          <a:xfrm>
            <a:off x="676275" y="4001626"/>
            <a:ext cx="3716278" cy="1189861"/>
          </a:xfrm>
          <a:prstGeom prst="rect">
            <a:avLst/>
          </a:prstGeom>
        </p:spPr>
      </p:pic>
      <p:cxnSp>
        <p:nvCxnSpPr>
          <p:cNvPr id="53" name="Straight Connector 52">
            <a:extLst>
              <a:ext uri="{FF2B5EF4-FFF2-40B4-BE49-F238E27FC236}">
                <a16:creationId xmlns:a16="http://schemas.microsoft.com/office/drawing/2014/main" id="{5D80D5B7-B576-6B91-8799-FD0EFC9D6E57}"/>
              </a:ext>
            </a:extLst>
          </p:cNvPr>
          <p:cNvCxnSpPr>
            <a:cxnSpLocks/>
            <a:stCxn id="46" idx="1"/>
          </p:cNvCxnSpPr>
          <p:nvPr/>
        </p:nvCxnSpPr>
        <p:spPr>
          <a:xfrm>
            <a:off x="2229764" y="3802409"/>
            <a:ext cx="513436" cy="51054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DA3075B-CCBE-947A-0B74-41D8F2A773D5}"/>
              </a:ext>
            </a:extLst>
          </p:cNvPr>
          <p:cNvPicPr>
            <a:picLocks noChangeAspect="1"/>
          </p:cNvPicPr>
          <p:nvPr/>
        </p:nvPicPr>
        <p:blipFill>
          <a:blip r:embed="rId8"/>
          <a:srcRect/>
          <a:stretch>
            <a:fillRect/>
          </a:stretch>
        </p:blipFill>
        <p:spPr>
          <a:xfrm>
            <a:off x="2958410" y="5393971"/>
            <a:ext cx="3058107" cy="1333855"/>
          </a:xfrm>
          <a:custGeom>
            <a:avLst/>
            <a:gdLst>
              <a:gd name="connsiteX0" fmla="*/ 0 w 3058107"/>
              <a:gd name="connsiteY0" fmla="*/ 0 h 1333855"/>
              <a:gd name="connsiteX1" fmla="*/ 3058107 w 3058107"/>
              <a:gd name="connsiteY1" fmla="*/ 0 h 1333855"/>
              <a:gd name="connsiteX2" fmla="*/ 3058107 w 3058107"/>
              <a:gd name="connsiteY2" fmla="*/ 1333855 h 1333855"/>
              <a:gd name="connsiteX3" fmla="*/ 476447 w 3058107"/>
              <a:gd name="connsiteY3" fmla="*/ 1333855 h 1333855"/>
              <a:gd name="connsiteX4" fmla="*/ 476447 w 3058107"/>
              <a:gd name="connsiteY4" fmla="*/ 841476 h 1333855"/>
              <a:gd name="connsiteX5" fmla="*/ 0 w 3058107"/>
              <a:gd name="connsiteY5" fmla="*/ 841476 h 133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8107" h="1333855">
                <a:moveTo>
                  <a:pt x="0" y="0"/>
                </a:moveTo>
                <a:lnTo>
                  <a:pt x="3058107" y="0"/>
                </a:lnTo>
                <a:lnTo>
                  <a:pt x="3058107" y="1333855"/>
                </a:lnTo>
                <a:lnTo>
                  <a:pt x="476447" y="1333855"/>
                </a:lnTo>
                <a:lnTo>
                  <a:pt x="476447" y="841476"/>
                </a:lnTo>
                <a:lnTo>
                  <a:pt x="0" y="841476"/>
                </a:lnTo>
                <a:close/>
              </a:path>
            </a:pathLst>
          </a:custGeom>
        </p:spPr>
      </p:pic>
      <p:cxnSp>
        <p:nvCxnSpPr>
          <p:cNvPr id="61" name="Straight Connector 60">
            <a:extLst>
              <a:ext uri="{FF2B5EF4-FFF2-40B4-BE49-F238E27FC236}">
                <a16:creationId xmlns:a16="http://schemas.microsoft.com/office/drawing/2014/main" id="{F91E20CA-A3EF-A1BD-A20B-EE7122290D6B}"/>
              </a:ext>
            </a:extLst>
          </p:cNvPr>
          <p:cNvCxnSpPr>
            <a:cxnSpLocks/>
          </p:cNvCxnSpPr>
          <p:nvPr/>
        </p:nvCxnSpPr>
        <p:spPr>
          <a:xfrm flipH="1">
            <a:off x="4813300" y="5930486"/>
            <a:ext cx="2550668" cy="0"/>
          </a:xfrm>
          <a:prstGeom prst="line">
            <a:avLst/>
          </a:prstGeom>
          <a:ln w="6350">
            <a:solidFill>
              <a:srgbClr val="DC7434"/>
            </a:solidFill>
            <a:tailEnd type="ova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70B9395-AAAA-6A39-EF8D-7AE8A695F60A}"/>
              </a:ext>
            </a:extLst>
          </p:cNvPr>
          <p:cNvSpPr txBox="1"/>
          <p:nvPr/>
        </p:nvSpPr>
        <p:spPr>
          <a:xfrm>
            <a:off x="6252189" y="5700261"/>
            <a:ext cx="1111779" cy="184666"/>
          </a:xfrm>
          <a:prstGeom prst="rect">
            <a:avLst/>
          </a:prstGeom>
          <a:noFill/>
        </p:spPr>
        <p:txBody>
          <a:bodyPr wrap="none" lIns="0" tIns="0" rIns="0" bIns="0" rtlCol="0">
            <a:spAutoFit/>
          </a:bodyPr>
          <a:lstStyle/>
          <a:p>
            <a:pPr algn="r">
              <a:spcAft>
                <a:spcPts val="200"/>
              </a:spcAft>
            </a:pPr>
            <a:r>
              <a:rPr lang="en-US" sz="1200" dirty="0">
                <a:solidFill>
                  <a:srgbClr val="DC7434"/>
                </a:solidFill>
              </a:rPr>
              <a:t>Mounting Bracket</a:t>
            </a:r>
            <a:endParaRPr lang="en-US" sz="1050" dirty="0">
              <a:solidFill>
                <a:srgbClr val="DC7434"/>
              </a:solidFill>
            </a:endParaRPr>
          </a:p>
        </p:txBody>
      </p:sp>
      <p:sp>
        <p:nvSpPr>
          <p:cNvPr id="66" name="TextBox 65">
            <a:extLst>
              <a:ext uri="{FF2B5EF4-FFF2-40B4-BE49-F238E27FC236}">
                <a16:creationId xmlns:a16="http://schemas.microsoft.com/office/drawing/2014/main" id="{EE97AEFF-8237-48D5-4828-2FE3B9816590}"/>
              </a:ext>
            </a:extLst>
          </p:cNvPr>
          <p:cNvSpPr txBox="1"/>
          <p:nvPr/>
        </p:nvSpPr>
        <p:spPr>
          <a:xfrm flipH="1">
            <a:off x="624516" y="6790374"/>
            <a:ext cx="1116716" cy="246221"/>
          </a:xfrm>
          <a:prstGeom prst="rect">
            <a:avLst/>
          </a:prstGeom>
          <a:noFill/>
        </p:spPr>
        <p:txBody>
          <a:bodyPr wrap="none" lIns="0" tIns="0" rIns="0" bIns="0" rtlCol="0">
            <a:spAutoFit/>
          </a:bodyPr>
          <a:lstStyle/>
          <a:p>
            <a:pPr>
              <a:spcAft>
                <a:spcPts val="200"/>
              </a:spcAft>
            </a:pPr>
            <a:r>
              <a:rPr lang="en-US" sz="1600" b="1" dirty="0">
                <a:solidFill>
                  <a:srgbClr val="003D69"/>
                </a:solidFill>
              </a:rPr>
              <a:t>Hardware Kit</a:t>
            </a:r>
            <a:endParaRPr lang="en-US" sz="1200" b="1" dirty="0">
              <a:solidFill>
                <a:srgbClr val="003D69"/>
              </a:solidFill>
            </a:endParaRPr>
          </a:p>
        </p:txBody>
      </p:sp>
      <p:sp>
        <p:nvSpPr>
          <p:cNvPr id="69" name="TextBox 68">
            <a:extLst>
              <a:ext uri="{FF2B5EF4-FFF2-40B4-BE49-F238E27FC236}">
                <a16:creationId xmlns:a16="http://schemas.microsoft.com/office/drawing/2014/main" id="{5B64FEE0-D86D-FA94-0557-CD8A34B0629D}"/>
              </a:ext>
            </a:extLst>
          </p:cNvPr>
          <p:cNvSpPr txBox="1"/>
          <p:nvPr/>
        </p:nvSpPr>
        <p:spPr>
          <a:xfrm flipH="1">
            <a:off x="624516" y="7171977"/>
            <a:ext cx="2601468" cy="1077218"/>
          </a:xfrm>
          <a:prstGeom prst="rect">
            <a:avLst/>
          </a:prstGeom>
          <a:noFill/>
        </p:spPr>
        <p:txBody>
          <a:bodyPr wrap="square" lIns="0" tIns="0" rIns="0" bIns="0" rtlCol="0">
            <a:spAutoFit/>
          </a:bodyPr>
          <a:lstStyle/>
          <a:p>
            <a:pPr>
              <a:spcAft>
                <a:spcPts val="400"/>
              </a:spcAft>
            </a:pPr>
            <a:r>
              <a:rPr lang="en-US" sz="1200" b="1" dirty="0"/>
              <a:t>This Hardware Kit includes: </a:t>
            </a:r>
          </a:p>
          <a:p>
            <a:pPr marL="228600" indent="-228600">
              <a:spcAft>
                <a:spcPts val="400"/>
              </a:spcAft>
              <a:buAutoNum type="arabicPeriod"/>
            </a:pPr>
            <a:r>
              <a:rPr lang="en-US" sz="1200" dirty="0"/>
              <a:t>Zip Ties (6)</a:t>
            </a:r>
          </a:p>
          <a:p>
            <a:pPr marL="228600" indent="-228600">
              <a:spcAft>
                <a:spcPts val="400"/>
              </a:spcAft>
              <a:buAutoNum type="arabicPeriod"/>
            </a:pPr>
            <a:r>
              <a:rPr lang="en-US" sz="1200" dirty="0"/>
              <a:t>Keys (2)</a:t>
            </a:r>
          </a:p>
          <a:p>
            <a:pPr marL="228600" indent="-228600">
              <a:spcAft>
                <a:spcPts val="400"/>
              </a:spcAft>
              <a:buAutoNum type="arabicPeriod"/>
            </a:pPr>
            <a:r>
              <a:rPr lang="en-US" sz="1200" dirty="0"/>
              <a:t>1/4” – 20 x 5/8” long </a:t>
            </a:r>
            <a:br>
              <a:rPr lang="en-US" sz="1200" dirty="0"/>
            </a:br>
            <a:r>
              <a:rPr lang="en-US" sz="1200" dirty="0"/>
              <a:t>Button Head Screws (9)</a:t>
            </a:r>
            <a:endParaRPr lang="en-US" sz="1050" dirty="0"/>
          </a:p>
        </p:txBody>
      </p:sp>
      <p:sp>
        <p:nvSpPr>
          <p:cNvPr id="70" name="TextBox 69">
            <a:extLst>
              <a:ext uri="{FF2B5EF4-FFF2-40B4-BE49-F238E27FC236}">
                <a16:creationId xmlns:a16="http://schemas.microsoft.com/office/drawing/2014/main" id="{A2399524-7EE5-0FB1-9ABE-6E212CCB5306}"/>
              </a:ext>
            </a:extLst>
          </p:cNvPr>
          <p:cNvSpPr txBox="1"/>
          <p:nvPr/>
        </p:nvSpPr>
        <p:spPr>
          <a:xfrm flipH="1">
            <a:off x="624516" y="8384576"/>
            <a:ext cx="2601468" cy="789960"/>
          </a:xfrm>
          <a:prstGeom prst="rect">
            <a:avLst/>
          </a:prstGeom>
          <a:noFill/>
        </p:spPr>
        <p:txBody>
          <a:bodyPr wrap="square" lIns="0" tIns="0" rIns="0" bIns="0" rtlCol="0">
            <a:spAutoFit/>
          </a:bodyPr>
          <a:lstStyle/>
          <a:p>
            <a:pPr>
              <a:spcAft>
                <a:spcPts val="400"/>
              </a:spcAft>
            </a:pPr>
            <a:r>
              <a:rPr lang="en-US" sz="1200" b="1" dirty="0"/>
              <a:t>Tools required for installation:</a:t>
            </a:r>
          </a:p>
          <a:p>
            <a:pPr marL="171450" indent="-171450">
              <a:spcAft>
                <a:spcPts val="400"/>
              </a:spcAft>
              <a:buFont typeface="Arial" panose="020B0604020202020204" pitchFamily="34" charset="0"/>
              <a:buChar char="•"/>
            </a:pPr>
            <a:r>
              <a:rPr lang="en-US" sz="1200" dirty="0"/>
              <a:t>5/32” Hex Drive </a:t>
            </a:r>
            <a:r>
              <a:rPr lang="en-US" sz="1200" i="1" dirty="0"/>
              <a:t>(For attaching Mounting Bracket to Motion Device with Button Head 1/4” -20 Screws) </a:t>
            </a:r>
            <a:endParaRPr lang="en-US" sz="1050" i="1" dirty="0"/>
          </a:p>
        </p:txBody>
      </p:sp>
      <p:pic>
        <p:nvPicPr>
          <p:cNvPr id="72" name="Picture 71">
            <a:extLst>
              <a:ext uri="{FF2B5EF4-FFF2-40B4-BE49-F238E27FC236}">
                <a16:creationId xmlns:a16="http://schemas.microsoft.com/office/drawing/2014/main" id="{7C2C599C-CA16-7936-99E1-59AFD659C3F8}"/>
              </a:ext>
            </a:extLst>
          </p:cNvPr>
          <p:cNvPicPr>
            <a:picLocks noChangeAspect="1"/>
          </p:cNvPicPr>
          <p:nvPr/>
        </p:nvPicPr>
        <p:blipFill>
          <a:blip r:embed="rId9"/>
          <a:stretch>
            <a:fillRect/>
          </a:stretch>
        </p:blipFill>
        <p:spPr>
          <a:xfrm>
            <a:off x="3803122" y="7091588"/>
            <a:ext cx="3434926" cy="2022434"/>
          </a:xfrm>
          <a:prstGeom prst="rect">
            <a:avLst/>
          </a:prstGeom>
        </p:spPr>
      </p:pic>
      <p:sp>
        <p:nvSpPr>
          <p:cNvPr id="5" name="TextBox 4">
            <a:extLst>
              <a:ext uri="{FF2B5EF4-FFF2-40B4-BE49-F238E27FC236}">
                <a16:creationId xmlns:a16="http://schemas.microsoft.com/office/drawing/2014/main" id="{BC741C8B-2883-0C27-4080-F0C3D8F2C9BC}"/>
              </a:ext>
            </a:extLst>
          </p:cNvPr>
          <p:cNvSpPr txBox="1"/>
          <p:nvPr/>
        </p:nvSpPr>
        <p:spPr>
          <a:xfrm flipH="1">
            <a:off x="624516" y="685357"/>
            <a:ext cx="1336200" cy="246221"/>
          </a:xfrm>
          <a:prstGeom prst="rect">
            <a:avLst/>
          </a:prstGeom>
          <a:noFill/>
        </p:spPr>
        <p:txBody>
          <a:bodyPr wrap="none" lIns="0" tIns="0" rIns="0" bIns="0" rtlCol="0">
            <a:spAutoFit/>
          </a:bodyPr>
          <a:lstStyle/>
          <a:p>
            <a:pPr>
              <a:spcAft>
                <a:spcPts val="200"/>
              </a:spcAft>
            </a:pPr>
            <a:r>
              <a:rPr lang="en-US" sz="1600" b="1">
                <a:solidFill>
                  <a:srgbClr val="003D69"/>
                </a:solidFill>
              </a:rPr>
              <a:t>Docking Station</a:t>
            </a:r>
            <a:endParaRPr lang="en-US" sz="1200" b="1" dirty="0">
              <a:solidFill>
                <a:srgbClr val="003D69"/>
              </a:solidFill>
            </a:endParaRPr>
          </a:p>
        </p:txBody>
      </p:sp>
      <p:sp>
        <p:nvSpPr>
          <p:cNvPr id="2" name="Freeform: Shape 1">
            <a:extLst>
              <a:ext uri="{FF2B5EF4-FFF2-40B4-BE49-F238E27FC236}">
                <a16:creationId xmlns:a16="http://schemas.microsoft.com/office/drawing/2014/main" id="{35FFD76F-5A8A-F613-B16A-A16C1474F64F}"/>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7" name="Subtitle 2">
            <a:extLst>
              <a:ext uri="{FF2B5EF4-FFF2-40B4-BE49-F238E27FC236}">
                <a16:creationId xmlns:a16="http://schemas.microsoft.com/office/drawing/2014/main" id="{66C4CD69-83FA-9476-FDA3-8C04DDE3AF2D}"/>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4</a:t>
            </a:r>
          </a:p>
        </p:txBody>
      </p:sp>
    </p:spTree>
    <p:extLst>
      <p:ext uri="{BB962C8B-B14F-4D97-AF65-F5344CB8AC3E}">
        <p14:creationId xmlns:p14="http://schemas.microsoft.com/office/powerpoint/2010/main" val="265891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0F848C7-49FE-F056-9773-BB04B5304BAC}"/>
              </a:ext>
            </a:extLst>
          </p:cNvPr>
          <p:cNvGraphicFramePr>
            <a:graphicFrameLocks noChangeAspect="1"/>
          </p:cNvGraphicFramePr>
          <p:nvPr>
            <p:custDataLst>
              <p:tags r:id="rId2"/>
            </p:custDataLst>
            <p:extLst>
              <p:ext uri="{D42A27DB-BD31-4B8C-83A1-F6EECF244321}">
                <p14:modId xmlns:p14="http://schemas.microsoft.com/office/powerpoint/2010/main" val="120154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384" imgH="384" progId="TCLayout.ActiveDocument.1">
                  <p:embed/>
                </p:oleObj>
              </mc:Choice>
              <mc:Fallback>
                <p:oleObj name="think-cell Slide" r:id="rId4" imgW="384" imgH="384" progId="TCLayout.ActiveDocument.1">
                  <p:embed/>
                  <p:pic>
                    <p:nvPicPr>
                      <p:cNvPr id="20" name="Object 19" hidden="1">
                        <a:extLst>
                          <a:ext uri="{FF2B5EF4-FFF2-40B4-BE49-F238E27FC236}">
                            <a16:creationId xmlns:a16="http://schemas.microsoft.com/office/drawing/2014/main" id="{F0F848C7-49FE-F056-9773-BB04B5304B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idx="4294967295"/>
          </p:nvPr>
        </p:nvSpPr>
        <p:spPr>
          <a:xfrm>
            <a:off x="534353" y="169565"/>
            <a:ext cx="6703695" cy="397042"/>
          </a:xfrm>
        </p:spPr>
        <p:txBody>
          <a:bodyPr vert="horz">
            <a:noAutofit/>
          </a:bodyPr>
          <a:lstStyle/>
          <a:p>
            <a:r>
              <a:rPr lang="en-US" sz="2000" b="1" dirty="0">
                <a:latin typeface="+mn-lt"/>
              </a:rPr>
              <a:t>Port Replication Capability		       </a:t>
            </a:r>
            <a:endParaRPr lang="en-US" sz="2000" i="1" dirty="0">
              <a:latin typeface="+mn-lt"/>
            </a:endParaRPr>
          </a:p>
        </p:txBody>
      </p:sp>
      <p:sp>
        <p:nvSpPr>
          <p:cNvPr id="22" name="TextBox 21">
            <a:extLst>
              <a:ext uri="{FF2B5EF4-FFF2-40B4-BE49-F238E27FC236}">
                <a16:creationId xmlns:a16="http://schemas.microsoft.com/office/drawing/2014/main" id="{D7063F3A-DBD2-B2FA-5D58-C0CB91035423}"/>
              </a:ext>
            </a:extLst>
          </p:cNvPr>
          <p:cNvSpPr txBox="1"/>
          <p:nvPr/>
        </p:nvSpPr>
        <p:spPr>
          <a:xfrm>
            <a:off x="624516" y="786714"/>
            <a:ext cx="1850250" cy="246221"/>
          </a:xfrm>
          <a:prstGeom prst="rect">
            <a:avLst/>
          </a:prstGeom>
          <a:noFill/>
        </p:spPr>
        <p:txBody>
          <a:bodyPr wrap="none" lIns="0" tIns="0" rIns="0" bIns="0" rtlCol="0">
            <a:spAutoFit/>
          </a:bodyPr>
          <a:lstStyle/>
          <a:p>
            <a:pPr>
              <a:spcAft>
                <a:spcPts val="200"/>
              </a:spcAft>
            </a:pPr>
            <a:r>
              <a:rPr lang="en-US" sz="1600" dirty="0">
                <a:solidFill>
                  <a:srgbClr val="003E69"/>
                </a:solidFill>
              </a:rPr>
              <a:t>Rearward Facing Ports</a:t>
            </a:r>
          </a:p>
        </p:txBody>
      </p:sp>
      <p:cxnSp>
        <p:nvCxnSpPr>
          <p:cNvPr id="23" name="Straight Connector 22">
            <a:extLst>
              <a:ext uri="{FF2B5EF4-FFF2-40B4-BE49-F238E27FC236}">
                <a16:creationId xmlns:a16="http://schemas.microsoft.com/office/drawing/2014/main" id="{3C1C0D15-EAB6-F5F2-B679-847D83E63D80}"/>
              </a:ext>
            </a:extLst>
          </p:cNvPr>
          <p:cNvCxnSpPr>
            <a:cxnSpLocks/>
          </p:cNvCxnSpPr>
          <p:nvPr/>
        </p:nvCxnSpPr>
        <p:spPr>
          <a:xfrm>
            <a:off x="624840" y="1085336"/>
            <a:ext cx="2691925" cy="0"/>
          </a:xfrm>
          <a:prstGeom prst="line">
            <a:avLst/>
          </a:prstGeom>
          <a:ln>
            <a:solidFill>
              <a:srgbClr val="003E69"/>
            </a:solidFill>
            <a:tailEnd type="ova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F9F43EF-B980-7BEF-C247-8732D7BB1D63}"/>
              </a:ext>
            </a:extLst>
          </p:cNvPr>
          <p:cNvPicPr>
            <a:picLocks noChangeAspect="1"/>
          </p:cNvPicPr>
          <p:nvPr/>
        </p:nvPicPr>
        <p:blipFill rotWithShape="1">
          <a:blip r:embed="rId6"/>
          <a:srcRect l="4115" r="1498" b="15220"/>
          <a:stretch/>
        </p:blipFill>
        <p:spPr>
          <a:xfrm>
            <a:off x="624516" y="1994141"/>
            <a:ext cx="5920740" cy="1362468"/>
          </a:xfrm>
          <a:prstGeom prst="rect">
            <a:avLst/>
          </a:prstGeom>
        </p:spPr>
      </p:pic>
      <p:cxnSp>
        <p:nvCxnSpPr>
          <p:cNvPr id="26" name="Straight Connector 25">
            <a:extLst>
              <a:ext uri="{FF2B5EF4-FFF2-40B4-BE49-F238E27FC236}">
                <a16:creationId xmlns:a16="http://schemas.microsoft.com/office/drawing/2014/main" id="{3B4BB0E3-E455-740C-E91D-AF9D00020CBD}"/>
              </a:ext>
            </a:extLst>
          </p:cNvPr>
          <p:cNvCxnSpPr>
            <a:cxnSpLocks/>
          </p:cNvCxnSpPr>
          <p:nvPr/>
        </p:nvCxnSpPr>
        <p:spPr>
          <a:xfrm flipV="1">
            <a:off x="2181075" y="3299459"/>
            <a:ext cx="0" cy="43815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7B73E9-2E5B-B731-8E1B-55F0B05C5E8D}"/>
              </a:ext>
            </a:extLst>
          </p:cNvPr>
          <p:cNvCxnSpPr>
            <a:cxnSpLocks/>
          </p:cNvCxnSpPr>
          <p:nvPr/>
        </p:nvCxnSpPr>
        <p:spPr>
          <a:xfrm flipV="1">
            <a:off x="1412725" y="3299459"/>
            <a:ext cx="0" cy="43815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CF1D23-83EB-78E0-2FD6-3026FC6FDB5D}"/>
              </a:ext>
            </a:extLst>
          </p:cNvPr>
          <p:cNvCxnSpPr>
            <a:cxnSpLocks/>
          </p:cNvCxnSpPr>
          <p:nvPr/>
        </p:nvCxnSpPr>
        <p:spPr>
          <a:xfrm>
            <a:off x="1412725" y="3731259"/>
            <a:ext cx="768350" cy="0"/>
          </a:xfrm>
          <a:prstGeom prst="line">
            <a:avLst/>
          </a:prstGeom>
          <a:ln w="6350">
            <a:solidFill>
              <a:srgbClr val="DC743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BA6095E-B96A-E7C9-6DE2-C1C976295F0A}"/>
              </a:ext>
            </a:extLst>
          </p:cNvPr>
          <p:cNvCxnSpPr>
            <a:cxnSpLocks/>
          </p:cNvCxnSpPr>
          <p:nvPr/>
        </p:nvCxnSpPr>
        <p:spPr>
          <a:xfrm>
            <a:off x="1796900" y="3731259"/>
            <a:ext cx="0" cy="231775"/>
          </a:xfrm>
          <a:prstGeom prst="line">
            <a:avLst/>
          </a:prstGeom>
          <a:ln w="6350">
            <a:solidFill>
              <a:srgbClr val="DC7434"/>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FA8B675-5430-1B89-61FD-11481484A898}"/>
              </a:ext>
            </a:extLst>
          </p:cNvPr>
          <p:cNvSpPr txBox="1"/>
          <p:nvPr/>
        </p:nvSpPr>
        <p:spPr>
          <a:xfrm>
            <a:off x="1500347" y="3969623"/>
            <a:ext cx="580287" cy="169277"/>
          </a:xfrm>
          <a:prstGeom prst="rect">
            <a:avLst/>
          </a:prstGeom>
          <a:noFill/>
        </p:spPr>
        <p:txBody>
          <a:bodyPr wrap="none" lIns="0" tIns="0" rIns="0" bIns="0" rtlCol="0">
            <a:spAutoFit/>
          </a:bodyPr>
          <a:lstStyle/>
          <a:p>
            <a:pPr>
              <a:spcAft>
                <a:spcPts val="200"/>
              </a:spcAft>
            </a:pPr>
            <a:r>
              <a:rPr lang="en-US" sz="1100" dirty="0">
                <a:solidFill>
                  <a:srgbClr val="DC7434"/>
                </a:solidFill>
              </a:rPr>
              <a:t>Serial (X2)</a:t>
            </a:r>
          </a:p>
        </p:txBody>
      </p:sp>
      <p:sp>
        <p:nvSpPr>
          <p:cNvPr id="40" name="TextBox 39">
            <a:extLst>
              <a:ext uri="{FF2B5EF4-FFF2-40B4-BE49-F238E27FC236}">
                <a16:creationId xmlns:a16="http://schemas.microsoft.com/office/drawing/2014/main" id="{C23BFF12-6872-D542-BB9D-7055E76DE7F2}"/>
              </a:ext>
            </a:extLst>
          </p:cNvPr>
          <p:cNvSpPr txBox="1"/>
          <p:nvPr/>
        </p:nvSpPr>
        <p:spPr>
          <a:xfrm>
            <a:off x="3125584" y="1208377"/>
            <a:ext cx="1093991" cy="692497"/>
          </a:xfrm>
          <a:prstGeom prst="rect">
            <a:avLst/>
          </a:prstGeom>
          <a:noFill/>
        </p:spPr>
        <p:txBody>
          <a:bodyPr wrap="square" lIns="0" tIns="0" rIns="0" bIns="0" rtlCol="0">
            <a:spAutoFit/>
          </a:bodyPr>
          <a:lstStyle/>
          <a:p>
            <a:pPr algn="ctr"/>
            <a:r>
              <a:rPr lang="en-US" sz="1200" b="1" dirty="0">
                <a:solidFill>
                  <a:srgbClr val="DC7434"/>
                </a:solidFill>
              </a:rPr>
              <a:t>Antennas</a:t>
            </a:r>
          </a:p>
          <a:p>
            <a:pPr algn="ctr"/>
            <a:r>
              <a:rPr lang="en-US" sz="1100" dirty="0">
                <a:solidFill>
                  <a:srgbClr val="DC7434"/>
                </a:solidFill>
              </a:rPr>
              <a:t>(DS-GTC-301-3,</a:t>
            </a:r>
          </a:p>
          <a:p>
            <a:pPr algn="ctr"/>
            <a:r>
              <a:rPr lang="en-US" sz="1100" dirty="0">
                <a:solidFill>
                  <a:srgbClr val="DC7434"/>
                </a:solidFill>
              </a:rPr>
              <a:t>DS-GTC-302-3)</a:t>
            </a:r>
          </a:p>
          <a:p>
            <a:pPr algn="ctr"/>
            <a:r>
              <a:rPr lang="en-US" sz="1100" dirty="0">
                <a:solidFill>
                  <a:srgbClr val="DC7434"/>
                </a:solidFill>
              </a:rPr>
              <a:t>(optional)</a:t>
            </a:r>
            <a:endParaRPr lang="en-US" sz="1000" dirty="0">
              <a:solidFill>
                <a:srgbClr val="DC7434"/>
              </a:solidFill>
            </a:endParaRPr>
          </a:p>
        </p:txBody>
      </p:sp>
      <p:cxnSp>
        <p:nvCxnSpPr>
          <p:cNvPr id="41" name="Straight Connector 40">
            <a:extLst>
              <a:ext uri="{FF2B5EF4-FFF2-40B4-BE49-F238E27FC236}">
                <a16:creationId xmlns:a16="http://schemas.microsoft.com/office/drawing/2014/main" id="{3582A2FE-6D6C-79B7-C226-7BFF1A6B1BDF}"/>
              </a:ext>
            </a:extLst>
          </p:cNvPr>
          <p:cNvCxnSpPr>
            <a:cxnSpLocks/>
          </p:cNvCxnSpPr>
          <p:nvPr/>
        </p:nvCxnSpPr>
        <p:spPr>
          <a:xfrm flipV="1">
            <a:off x="3093834" y="3299459"/>
            <a:ext cx="0" cy="43815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F5D262-557D-19BE-5099-0D55BEADF95A}"/>
              </a:ext>
            </a:extLst>
          </p:cNvPr>
          <p:cNvCxnSpPr>
            <a:cxnSpLocks/>
          </p:cNvCxnSpPr>
          <p:nvPr/>
        </p:nvCxnSpPr>
        <p:spPr>
          <a:xfrm flipV="1">
            <a:off x="3737468" y="3299459"/>
            <a:ext cx="0" cy="43815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CB1637A-B692-4698-B29B-1D2860DD1752}"/>
              </a:ext>
            </a:extLst>
          </p:cNvPr>
          <p:cNvCxnSpPr>
            <a:cxnSpLocks/>
          </p:cNvCxnSpPr>
          <p:nvPr/>
        </p:nvCxnSpPr>
        <p:spPr>
          <a:xfrm flipV="1">
            <a:off x="4313724" y="3299459"/>
            <a:ext cx="0" cy="43815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63E84EA-9DFB-0011-7C24-A3606E34BBA4}"/>
              </a:ext>
            </a:extLst>
          </p:cNvPr>
          <p:cNvCxnSpPr>
            <a:cxnSpLocks/>
          </p:cNvCxnSpPr>
          <p:nvPr/>
        </p:nvCxnSpPr>
        <p:spPr>
          <a:xfrm flipV="1">
            <a:off x="4889981" y="3299459"/>
            <a:ext cx="0" cy="43815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801C1CB-B29E-26FB-07EF-9E463DCC9900}"/>
              </a:ext>
            </a:extLst>
          </p:cNvPr>
          <p:cNvCxnSpPr>
            <a:cxnSpLocks/>
          </p:cNvCxnSpPr>
          <p:nvPr/>
        </p:nvCxnSpPr>
        <p:spPr>
          <a:xfrm flipV="1">
            <a:off x="5513872" y="3299459"/>
            <a:ext cx="0" cy="43815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C60CE3-7071-28E0-1732-F3D69FD48CC7}"/>
              </a:ext>
            </a:extLst>
          </p:cNvPr>
          <p:cNvCxnSpPr>
            <a:cxnSpLocks/>
          </p:cNvCxnSpPr>
          <p:nvPr/>
        </p:nvCxnSpPr>
        <p:spPr>
          <a:xfrm flipV="1">
            <a:off x="6085374" y="3299459"/>
            <a:ext cx="0" cy="43815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15A116C-78CF-7BAE-971E-9E313B2D4D0B}"/>
              </a:ext>
            </a:extLst>
          </p:cNvPr>
          <p:cNvSpPr txBox="1"/>
          <p:nvPr/>
        </p:nvSpPr>
        <p:spPr>
          <a:xfrm>
            <a:off x="2570163" y="3830756"/>
            <a:ext cx="925510" cy="338554"/>
          </a:xfrm>
          <a:prstGeom prst="rect">
            <a:avLst/>
          </a:prstGeom>
          <a:noFill/>
        </p:spPr>
        <p:txBody>
          <a:bodyPr wrap="square" lIns="0" tIns="0" rIns="0" bIns="0" rtlCol="0">
            <a:spAutoFit/>
          </a:bodyPr>
          <a:lstStyle/>
          <a:p>
            <a:pPr algn="ctr"/>
            <a:r>
              <a:rPr lang="en-US" sz="1100" dirty="0">
                <a:solidFill>
                  <a:srgbClr val="DC7434"/>
                </a:solidFill>
              </a:rPr>
              <a:t>Microphone/</a:t>
            </a:r>
          </a:p>
          <a:p>
            <a:pPr algn="ctr"/>
            <a:r>
              <a:rPr lang="en-US" sz="1100" dirty="0">
                <a:solidFill>
                  <a:srgbClr val="DC7434"/>
                </a:solidFill>
              </a:rPr>
              <a:t>Speaker</a:t>
            </a:r>
          </a:p>
        </p:txBody>
      </p:sp>
      <p:sp>
        <p:nvSpPr>
          <p:cNvPr id="48" name="TextBox 47">
            <a:extLst>
              <a:ext uri="{FF2B5EF4-FFF2-40B4-BE49-F238E27FC236}">
                <a16:creationId xmlns:a16="http://schemas.microsoft.com/office/drawing/2014/main" id="{161D504A-00BB-1496-19A2-A43462E46C31}"/>
              </a:ext>
            </a:extLst>
          </p:cNvPr>
          <p:cNvSpPr txBox="1"/>
          <p:nvPr/>
        </p:nvSpPr>
        <p:spPr>
          <a:xfrm>
            <a:off x="3632143" y="3830756"/>
            <a:ext cx="390527" cy="169277"/>
          </a:xfrm>
          <a:prstGeom prst="rect">
            <a:avLst/>
          </a:prstGeom>
          <a:noFill/>
        </p:spPr>
        <p:txBody>
          <a:bodyPr wrap="square" lIns="0" tIns="0" rIns="0" bIns="0" rtlCol="0">
            <a:spAutoFit/>
          </a:bodyPr>
          <a:lstStyle/>
          <a:p>
            <a:pPr algn="ctr"/>
            <a:r>
              <a:rPr lang="en-US" sz="1100" dirty="0">
                <a:solidFill>
                  <a:srgbClr val="DC7434"/>
                </a:solidFill>
              </a:rPr>
              <a:t>VGA</a:t>
            </a:r>
          </a:p>
        </p:txBody>
      </p:sp>
      <p:sp>
        <p:nvSpPr>
          <p:cNvPr id="49" name="TextBox 48">
            <a:extLst>
              <a:ext uri="{FF2B5EF4-FFF2-40B4-BE49-F238E27FC236}">
                <a16:creationId xmlns:a16="http://schemas.microsoft.com/office/drawing/2014/main" id="{50A16D88-AB6F-C9B8-04F1-8E11C486D881}"/>
              </a:ext>
            </a:extLst>
          </p:cNvPr>
          <p:cNvSpPr txBox="1"/>
          <p:nvPr/>
        </p:nvSpPr>
        <p:spPr>
          <a:xfrm>
            <a:off x="4159140" y="3830756"/>
            <a:ext cx="390527" cy="169277"/>
          </a:xfrm>
          <a:prstGeom prst="rect">
            <a:avLst/>
          </a:prstGeom>
          <a:noFill/>
        </p:spPr>
        <p:txBody>
          <a:bodyPr wrap="square" lIns="0" tIns="0" rIns="0" bIns="0" rtlCol="0">
            <a:spAutoFit/>
          </a:bodyPr>
          <a:lstStyle/>
          <a:p>
            <a:pPr algn="ctr"/>
            <a:r>
              <a:rPr lang="en-US" sz="1100" dirty="0">
                <a:solidFill>
                  <a:srgbClr val="DC7434"/>
                </a:solidFill>
              </a:rPr>
              <a:t>HDMI</a:t>
            </a:r>
          </a:p>
        </p:txBody>
      </p:sp>
      <p:sp>
        <p:nvSpPr>
          <p:cNvPr id="50" name="TextBox 49">
            <a:extLst>
              <a:ext uri="{FF2B5EF4-FFF2-40B4-BE49-F238E27FC236}">
                <a16:creationId xmlns:a16="http://schemas.microsoft.com/office/drawing/2014/main" id="{4A9371DF-EF11-B79F-C877-F13FA9DDDD23}"/>
              </a:ext>
            </a:extLst>
          </p:cNvPr>
          <p:cNvSpPr txBox="1"/>
          <p:nvPr/>
        </p:nvSpPr>
        <p:spPr>
          <a:xfrm>
            <a:off x="4686137" y="3830756"/>
            <a:ext cx="450313" cy="323165"/>
          </a:xfrm>
          <a:prstGeom prst="rect">
            <a:avLst/>
          </a:prstGeom>
          <a:noFill/>
        </p:spPr>
        <p:txBody>
          <a:bodyPr wrap="square" lIns="0" tIns="0" rIns="0" bIns="0" rtlCol="0">
            <a:spAutoFit/>
          </a:bodyPr>
          <a:lstStyle/>
          <a:p>
            <a:pPr algn="ctr"/>
            <a:r>
              <a:rPr lang="en-US" sz="1100" dirty="0">
                <a:solidFill>
                  <a:srgbClr val="DC7434"/>
                </a:solidFill>
              </a:rPr>
              <a:t>USB 2.0</a:t>
            </a:r>
          </a:p>
          <a:p>
            <a:pPr algn="ctr"/>
            <a:r>
              <a:rPr lang="en-US" sz="1000" dirty="0">
                <a:solidFill>
                  <a:srgbClr val="DC7434"/>
                </a:solidFill>
              </a:rPr>
              <a:t>(x3)</a:t>
            </a:r>
          </a:p>
        </p:txBody>
      </p:sp>
      <p:sp>
        <p:nvSpPr>
          <p:cNvPr id="51" name="TextBox 50">
            <a:extLst>
              <a:ext uri="{FF2B5EF4-FFF2-40B4-BE49-F238E27FC236}">
                <a16:creationId xmlns:a16="http://schemas.microsoft.com/office/drawing/2014/main" id="{446B8590-3509-9882-FEF4-E931E4AA140D}"/>
              </a:ext>
            </a:extLst>
          </p:cNvPr>
          <p:cNvSpPr txBox="1"/>
          <p:nvPr/>
        </p:nvSpPr>
        <p:spPr>
          <a:xfrm>
            <a:off x="4680484" y="4383230"/>
            <a:ext cx="450313" cy="323165"/>
          </a:xfrm>
          <a:prstGeom prst="rect">
            <a:avLst/>
          </a:prstGeom>
          <a:noFill/>
        </p:spPr>
        <p:txBody>
          <a:bodyPr wrap="square" lIns="0" tIns="0" rIns="0" bIns="0" rtlCol="0">
            <a:spAutoFit/>
          </a:bodyPr>
          <a:lstStyle/>
          <a:p>
            <a:pPr algn="ctr"/>
            <a:r>
              <a:rPr lang="en-US" sz="1100" dirty="0">
                <a:solidFill>
                  <a:srgbClr val="DC7434"/>
                </a:solidFill>
              </a:rPr>
              <a:t>USB 3.0</a:t>
            </a:r>
          </a:p>
          <a:p>
            <a:pPr algn="ctr"/>
            <a:r>
              <a:rPr lang="en-US" sz="1000" dirty="0">
                <a:solidFill>
                  <a:srgbClr val="DC7434"/>
                </a:solidFill>
              </a:rPr>
              <a:t>(x1)</a:t>
            </a:r>
          </a:p>
        </p:txBody>
      </p:sp>
      <p:sp>
        <p:nvSpPr>
          <p:cNvPr id="52" name="TextBox 51">
            <a:extLst>
              <a:ext uri="{FF2B5EF4-FFF2-40B4-BE49-F238E27FC236}">
                <a16:creationId xmlns:a16="http://schemas.microsoft.com/office/drawing/2014/main" id="{0B327CCD-0AE5-EA3A-0A50-C632649AB71E}"/>
              </a:ext>
            </a:extLst>
          </p:cNvPr>
          <p:cNvSpPr txBox="1"/>
          <p:nvPr/>
        </p:nvSpPr>
        <p:spPr>
          <a:xfrm>
            <a:off x="5272920" y="3830756"/>
            <a:ext cx="495704" cy="338554"/>
          </a:xfrm>
          <a:prstGeom prst="rect">
            <a:avLst/>
          </a:prstGeom>
          <a:noFill/>
        </p:spPr>
        <p:txBody>
          <a:bodyPr wrap="square" lIns="0" tIns="0" rIns="0" bIns="0" rtlCol="0">
            <a:spAutoFit/>
          </a:bodyPr>
          <a:lstStyle/>
          <a:p>
            <a:pPr algn="ctr"/>
            <a:r>
              <a:rPr lang="en-US" sz="1100" dirty="0">
                <a:solidFill>
                  <a:srgbClr val="DC7434"/>
                </a:solidFill>
              </a:rPr>
              <a:t>Ethernet</a:t>
            </a:r>
          </a:p>
          <a:p>
            <a:pPr algn="ctr"/>
            <a:r>
              <a:rPr lang="en-US" sz="1100" dirty="0">
                <a:solidFill>
                  <a:srgbClr val="DC7434"/>
                </a:solidFill>
              </a:rPr>
              <a:t>RJ45</a:t>
            </a:r>
          </a:p>
        </p:txBody>
      </p:sp>
      <p:sp>
        <p:nvSpPr>
          <p:cNvPr id="53" name="TextBox 52">
            <a:extLst>
              <a:ext uri="{FF2B5EF4-FFF2-40B4-BE49-F238E27FC236}">
                <a16:creationId xmlns:a16="http://schemas.microsoft.com/office/drawing/2014/main" id="{D2C08A38-6FF9-1AA1-2B67-0F13363F1A5D}"/>
              </a:ext>
            </a:extLst>
          </p:cNvPr>
          <p:cNvSpPr txBox="1"/>
          <p:nvPr/>
        </p:nvSpPr>
        <p:spPr>
          <a:xfrm>
            <a:off x="5905095" y="3830756"/>
            <a:ext cx="495704" cy="338554"/>
          </a:xfrm>
          <a:prstGeom prst="rect">
            <a:avLst/>
          </a:prstGeom>
          <a:noFill/>
        </p:spPr>
        <p:txBody>
          <a:bodyPr wrap="square" lIns="0" tIns="0" rIns="0" bIns="0" rtlCol="0">
            <a:spAutoFit/>
          </a:bodyPr>
          <a:lstStyle/>
          <a:p>
            <a:pPr algn="ctr"/>
            <a:r>
              <a:rPr lang="en-US" sz="1100" dirty="0">
                <a:solidFill>
                  <a:srgbClr val="DC7434"/>
                </a:solidFill>
              </a:rPr>
              <a:t>Power</a:t>
            </a:r>
          </a:p>
          <a:p>
            <a:pPr algn="ctr"/>
            <a:r>
              <a:rPr lang="en-US" sz="1100" dirty="0">
                <a:solidFill>
                  <a:srgbClr val="DC7434"/>
                </a:solidFill>
              </a:rPr>
              <a:t>Input</a:t>
            </a:r>
          </a:p>
        </p:txBody>
      </p:sp>
      <p:pic>
        <p:nvPicPr>
          <p:cNvPr id="55" name="Graphic 54">
            <a:extLst>
              <a:ext uri="{FF2B5EF4-FFF2-40B4-BE49-F238E27FC236}">
                <a16:creationId xmlns:a16="http://schemas.microsoft.com/office/drawing/2014/main" id="{9E37E887-123D-9A34-7A1E-D7C19DABD3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768882" y="1408716"/>
            <a:ext cx="291818" cy="291818"/>
          </a:xfrm>
          <a:prstGeom prst="rect">
            <a:avLst/>
          </a:prstGeom>
        </p:spPr>
      </p:pic>
      <p:pic>
        <p:nvPicPr>
          <p:cNvPr id="57" name="Graphic 56">
            <a:extLst>
              <a:ext uri="{FF2B5EF4-FFF2-40B4-BE49-F238E27FC236}">
                <a16:creationId xmlns:a16="http://schemas.microsoft.com/office/drawing/2014/main" id="{17297B09-6F40-168E-F522-CF15857CC94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644581" y="4202789"/>
            <a:ext cx="291818" cy="291818"/>
          </a:xfrm>
          <a:prstGeom prst="rect">
            <a:avLst/>
          </a:prstGeom>
        </p:spPr>
      </p:pic>
      <p:pic>
        <p:nvPicPr>
          <p:cNvPr id="59" name="Graphic 58">
            <a:extLst>
              <a:ext uri="{FF2B5EF4-FFF2-40B4-BE49-F238E27FC236}">
                <a16:creationId xmlns:a16="http://schemas.microsoft.com/office/drawing/2014/main" id="{D8712BED-7E2A-05DD-EA90-763975AB062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914791" y="4202789"/>
            <a:ext cx="291818" cy="291818"/>
          </a:xfrm>
          <a:prstGeom prst="rect">
            <a:avLst/>
          </a:prstGeom>
        </p:spPr>
      </p:pic>
      <p:pic>
        <p:nvPicPr>
          <p:cNvPr id="61" name="Graphic 60">
            <a:extLst>
              <a:ext uri="{FF2B5EF4-FFF2-40B4-BE49-F238E27FC236}">
                <a16:creationId xmlns:a16="http://schemas.microsoft.com/office/drawing/2014/main" id="{14711EAF-36D1-8480-A55A-92354F0FC26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3710569" y="4202789"/>
            <a:ext cx="291818" cy="291818"/>
          </a:xfrm>
          <a:prstGeom prst="rect">
            <a:avLst/>
          </a:prstGeom>
        </p:spPr>
      </p:pic>
      <p:pic>
        <p:nvPicPr>
          <p:cNvPr id="63" name="Graphic 62">
            <a:extLst>
              <a:ext uri="{FF2B5EF4-FFF2-40B4-BE49-F238E27FC236}">
                <a16:creationId xmlns:a16="http://schemas.microsoft.com/office/drawing/2014/main" id="{A6261DA3-135C-A7D7-EA5B-C34E01B2197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4214529" y="4202789"/>
            <a:ext cx="291818" cy="291818"/>
          </a:xfrm>
          <a:prstGeom prst="rect">
            <a:avLst/>
          </a:prstGeom>
        </p:spPr>
      </p:pic>
      <p:pic>
        <p:nvPicPr>
          <p:cNvPr id="65" name="Graphic 64">
            <a:extLst>
              <a:ext uri="{FF2B5EF4-FFF2-40B4-BE49-F238E27FC236}">
                <a16:creationId xmlns:a16="http://schemas.microsoft.com/office/drawing/2014/main" id="{74D8F1C7-463B-68C0-680D-426EC7146EB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5400000">
            <a:off x="4759731" y="4151608"/>
            <a:ext cx="291818" cy="291818"/>
          </a:xfrm>
          <a:prstGeom prst="rect">
            <a:avLst/>
          </a:prstGeom>
        </p:spPr>
      </p:pic>
      <p:pic>
        <p:nvPicPr>
          <p:cNvPr id="66" name="Graphic 65">
            <a:extLst>
              <a:ext uri="{FF2B5EF4-FFF2-40B4-BE49-F238E27FC236}">
                <a16:creationId xmlns:a16="http://schemas.microsoft.com/office/drawing/2014/main" id="{F81E625D-AA1A-A14B-1555-620296FB5EC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5400000">
            <a:off x="4759731" y="4751109"/>
            <a:ext cx="291818" cy="291818"/>
          </a:xfrm>
          <a:prstGeom prst="rect">
            <a:avLst/>
          </a:prstGeom>
        </p:spPr>
      </p:pic>
      <p:pic>
        <p:nvPicPr>
          <p:cNvPr id="68" name="Graphic 67">
            <a:extLst>
              <a:ext uri="{FF2B5EF4-FFF2-40B4-BE49-F238E27FC236}">
                <a16:creationId xmlns:a16="http://schemas.microsoft.com/office/drawing/2014/main" id="{5097E0DB-46AC-AD48-7FAF-14B7251E07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5374863" y="4202789"/>
            <a:ext cx="291818" cy="291818"/>
          </a:xfrm>
          <a:prstGeom prst="rect">
            <a:avLst/>
          </a:prstGeom>
        </p:spPr>
      </p:pic>
      <p:pic>
        <p:nvPicPr>
          <p:cNvPr id="70" name="Graphic 69">
            <a:extLst>
              <a:ext uri="{FF2B5EF4-FFF2-40B4-BE49-F238E27FC236}">
                <a16:creationId xmlns:a16="http://schemas.microsoft.com/office/drawing/2014/main" id="{2FF96986-A2DA-F243-C44C-066E7C1B83E1}"/>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007038" y="4233009"/>
            <a:ext cx="291818" cy="291818"/>
          </a:xfrm>
          <a:prstGeom prst="rect">
            <a:avLst/>
          </a:prstGeom>
        </p:spPr>
      </p:pic>
      <p:sp>
        <p:nvSpPr>
          <p:cNvPr id="71" name="Rectangle 70">
            <a:extLst>
              <a:ext uri="{FF2B5EF4-FFF2-40B4-BE49-F238E27FC236}">
                <a16:creationId xmlns:a16="http://schemas.microsoft.com/office/drawing/2014/main" id="{D1268EDA-5565-2897-B9EE-96CF398641C9}"/>
              </a:ext>
            </a:extLst>
          </p:cNvPr>
          <p:cNvSpPr/>
          <p:nvPr/>
        </p:nvSpPr>
        <p:spPr>
          <a:xfrm flipV="1">
            <a:off x="147637" y="5806758"/>
            <a:ext cx="7486651" cy="4920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4" name="Title 1">
            <a:extLst>
              <a:ext uri="{FF2B5EF4-FFF2-40B4-BE49-F238E27FC236}">
                <a16:creationId xmlns:a16="http://schemas.microsoft.com/office/drawing/2014/main" id="{9E496D24-7FA1-2974-BC1B-AC2CC382832F}"/>
              </a:ext>
            </a:extLst>
          </p:cNvPr>
          <p:cNvSpPr txBox="1">
            <a:spLocks/>
          </p:cNvSpPr>
          <p:nvPr/>
        </p:nvSpPr>
        <p:spPr>
          <a:xfrm>
            <a:off x="534353" y="5431638"/>
            <a:ext cx="6703695" cy="276999"/>
          </a:xfrm>
          <a:prstGeom prst="rect">
            <a:avLst/>
          </a:prstGeom>
        </p:spPr>
        <p:txBody>
          <a:bodyPr vert="horz" wrap="square" lIns="0" tIns="0" rIns="0" bIns="0" rtlCol="0" anchor="ctr">
            <a:sp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Antenna Identification	</a:t>
            </a:r>
            <a:r>
              <a:rPr lang="en-US" sz="2000" i="1" dirty="0">
                <a:latin typeface="+mn-lt"/>
              </a:rPr>
              <a:t>(DS-GTC-301-3, DS-GTC-302-3)</a:t>
            </a:r>
          </a:p>
        </p:txBody>
      </p:sp>
      <p:grpSp>
        <p:nvGrpSpPr>
          <p:cNvPr id="3" name="Group 2">
            <a:extLst>
              <a:ext uri="{FF2B5EF4-FFF2-40B4-BE49-F238E27FC236}">
                <a16:creationId xmlns:a16="http://schemas.microsoft.com/office/drawing/2014/main" id="{5A5E0806-803A-7F49-C5B1-6ACBFB50C5A7}"/>
              </a:ext>
            </a:extLst>
          </p:cNvPr>
          <p:cNvGrpSpPr/>
          <p:nvPr/>
        </p:nvGrpSpPr>
        <p:grpSpPr>
          <a:xfrm>
            <a:off x="1327262" y="6001984"/>
            <a:ext cx="5117877" cy="288046"/>
            <a:chOff x="1492472" y="5938696"/>
            <a:chExt cx="5117877" cy="288046"/>
          </a:xfrm>
        </p:grpSpPr>
        <p:sp>
          <p:nvSpPr>
            <p:cNvPr id="77" name="TextBox 76">
              <a:extLst>
                <a:ext uri="{FF2B5EF4-FFF2-40B4-BE49-F238E27FC236}">
                  <a16:creationId xmlns:a16="http://schemas.microsoft.com/office/drawing/2014/main" id="{D1C6AEC7-0083-5C52-08D5-6E8E91F999EB}"/>
                </a:ext>
              </a:extLst>
            </p:cNvPr>
            <p:cNvSpPr txBox="1"/>
            <p:nvPr/>
          </p:nvSpPr>
          <p:spPr>
            <a:xfrm>
              <a:off x="1919192" y="5959609"/>
              <a:ext cx="481719" cy="246221"/>
            </a:xfrm>
            <a:prstGeom prst="rect">
              <a:avLst/>
            </a:prstGeom>
            <a:noFill/>
          </p:spPr>
          <p:txBody>
            <a:bodyPr wrap="square" lIns="0" tIns="0" rIns="0" bIns="0" rtlCol="0">
              <a:spAutoFit/>
            </a:bodyPr>
            <a:lstStyle/>
            <a:p>
              <a:pPr algn="ctr"/>
              <a:r>
                <a:rPr lang="en-US" sz="1600" b="1" dirty="0">
                  <a:solidFill>
                    <a:srgbClr val="DC7434"/>
                  </a:solidFill>
                </a:rPr>
                <a:t>- GPS</a:t>
              </a:r>
            </a:p>
          </p:txBody>
        </p:sp>
        <p:sp>
          <p:nvSpPr>
            <p:cNvPr id="80" name="Oval 79">
              <a:extLst>
                <a:ext uri="{FF2B5EF4-FFF2-40B4-BE49-F238E27FC236}">
                  <a16:creationId xmlns:a16="http://schemas.microsoft.com/office/drawing/2014/main" id="{60C6E0EF-D7C8-C2EF-A5F7-6E5BE2685B79}"/>
                </a:ext>
              </a:extLst>
            </p:cNvPr>
            <p:cNvSpPr/>
            <p:nvPr/>
          </p:nvSpPr>
          <p:spPr>
            <a:xfrm>
              <a:off x="1492472" y="5938696"/>
              <a:ext cx="288046" cy="288046"/>
            </a:xfrm>
            <a:prstGeom prst="ellipse">
              <a:avLst/>
            </a:prstGeom>
            <a:solidFill>
              <a:schemeClr val="bg1"/>
            </a:solidFill>
            <a:ln>
              <a:solidFill>
                <a:srgbClr val="DC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DC7434"/>
                  </a:solidFill>
                </a:rPr>
                <a:t>A</a:t>
              </a:r>
            </a:p>
          </p:txBody>
        </p:sp>
        <p:sp>
          <p:nvSpPr>
            <p:cNvPr id="78" name="TextBox 77">
              <a:extLst>
                <a:ext uri="{FF2B5EF4-FFF2-40B4-BE49-F238E27FC236}">
                  <a16:creationId xmlns:a16="http://schemas.microsoft.com/office/drawing/2014/main" id="{D9CFD55C-BD7F-AEA7-E91F-65502C8EA38E}"/>
                </a:ext>
              </a:extLst>
            </p:cNvPr>
            <p:cNvSpPr txBox="1"/>
            <p:nvPr/>
          </p:nvSpPr>
          <p:spPr>
            <a:xfrm>
              <a:off x="3275107" y="5959609"/>
              <a:ext cx="1239743" cy="246221"/>
            </a:xfrm>
            <a:prstGeom prst="rect">
              <a:avLst/>
            </a:prstGeom>
            <a:noFill/>
          </p:spPr>
          <p:txBody>
            <a:bodyPr wrap="square" lIns="0" tIns="0" rIns="0" bIns="0" rtlCol="0">
              <a:spAutoFit/>
            </a:bodyPr>
            <a:lstStyle/>
            <a:p>
              <a:pPr algn="ctr"/>
              <a:r>
                <a:rPr lang="en-US" sz="1600" b="1" dirty="0">
                  <a:solidFill>
                    <a:srgbClr val="DC7434"/>
                  </a:solidFill>
                </a:rPr>
                <a:t>- WLAN/WIFI</a:t>
              </a:r>
            </a:p>
          </p:txBody>
        </p:sp>
        <p:sp>
          <p:nvSpPr>
            <p:cNvPr id="81" name="Oval 80">
              <a:extLst>
                <a:ext uri="{FF2B5EF4-FFF2-40B4-BE49-F238E27FC236}">
                  <a16:creationId xmlns:a16="http://schemas.microsoft.com/office/drawing/2014/main" id="{5A624F60-8D9C-6BB9-365E-373D21EB5860}"/>
                </a:ext>
              </a:extLst>
            </p:cNvPr>
            <p:cNvSpPr/>
            <p:nvPr/>
          </p:nvSpPr>
          <p:spPr>
            <a:xfrm>
              <a:off x="2848387" y="5938696"/>
              <a:ext cx="288046" cy="288046"/>
            </a:xfrm>
            <a:prstGeom prst="ellipse">
              <a:avLst/>
            </a:prstGeom>
            <a:solidFill>
              <a:schemeClr val="bg1"/>
            </a:solidFill>
            <a:ln>
              <a:solidFill>
                <a:srgbClr val="DC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DC7434"/>
                  </a:solidFill>
                </a:rPr>
                <a:t>B</a:t>
              </a:r>
            </a:p>
          </p:txBody>
        </p:sp>
        <p:sp>
          <p:nvSpPr>
            <p:cNvPr id="79" name="TextBox 78">
              <a:extLst>
                <a:ext uri="{FF2B5EF4-FFF2-40B4-BE49-F238E27FC236}">
                  <a16:creationId xmlns:a16="http://schemas.microsoft.com/office/drawing/2014/main" id="{27186246-4DE4-A5F6-7452-C30107BCB132}"/>
                </a:ext>
              </a:extLst>
            </p:cNvPr>
            <p:cNvSpPr txBox="1"/>
            <p:nvPr/>
          </p:nvSpPr>
          <p:spPr>
            <a:xfrm>
              <a:off x="5182146" y="5959609"/>
              <a:ext cx="1428203" cy="246221"/>
            </a:xfrm>
            <a:prstGeom prst="rect">
              <a:avLst/>
            </a:prstGeom>
            <a:noFill/>
          </p:spPr>
          <p:txBody>
            <a:bodyPr wrap="square" lIns="0" tIns="0" rIns="0" bIns="0" rtlCol="0">
              <a:spAutoFit/>
            </a:bodyPr>
            <a:lstStyle/>
            <a:p>
              <a:pPr algn="ctr"/>
              <a:r>
                <a:rPr lang="en-US" sz="1600" b="1" dirty="0">
                  <a:solidFill>
                    <a:srgbClr val="DC7434"/>
                  </a:solidFill>
                </a:rPr>
                <a:t>- 4G/CELLULAR</a:t>
              </a:r>
            </a:p>
          </p:txBody>
        </p:sp>
        <p:sp>
          <p:nvSpPr>
            <p:cNvPr id="82" name="Oval 81">
              <a:extLst>
                <a:ext uri="{FF2B5EF4-FFF2-40B4-BE49-F238E27FC236}">
                  <a16:creationId xmlns:a16="http://schemas.microsoft.com/office/drawing/2014/main" id="{4FEC0720-EA74-53B3-7800-E21071387AAD}"/>
                </a:ext>
              </a:extLst>
            </p:cNvPr>
            <p:cNvSpPr/>
            <p:nvPr/>
          </p:nvSpPr>
          <p:spPr>
            <a:xfrm>
              <a:off x="4755427" y="5938696"/>
              <a:ext cx="288046" cy="288046"/>
            </a:xfrm>
            <a:prstGeom prst="ellipse">
              <a:avLst/>
            </a:prstGeom>
            <a:solidFill>
              <a:schemeClr val="bg1"/>
            </a:solidFill>
            <a:ln>
              <a:solidFill>
                <a:srgbClr val="DC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DC7434"/>
                  </a:solidFill>
                </a:rPr>
                <a:t>C</a:t>
              </a:r>
            </a:p>
          </p:txBody>
        </p:sp>
      </p:grpSp>
      <p:sp>
        <p:nvSpPr>
          <p:cNvPr id="75" name="TextBox 74">
            <a:extLst>
              <a:ext uri="{FF2B5EF4-FFF2-40B4-BE49-F238E27FC236}">
                <a16:creationId xmlns:a16="http://schemas.microsoft.com/office/drawing/2014/main" id="{B28BE5D5-93AC-7E19-44D4-367D0BDA6B9F}"/>
              </a:ext>
            </a:extLst>
          </p:cNvPr>
          <p:cNvSpPr txBox="1"/>
          <p:nvPr/>
        </p:nvSpPr>
        <p:spPr>
          <a:xfrm>
            <a:off x="895063" y="6678960"/>
            <a:ext cx="2533386" cy="276999"/>
          </a:xfrm>
          <a:prstGeom prst="rect">
            <a:avLst/>
          </a:prstGeom>
          <a:noFill/>
        </p:spPr>
        <p:txBody>
          <a:bodyPr wrap="none" lIns="0" tIns="0" rIns="0" bIns="0" rtlCol="0">
            <a:spAutoFit/>
          </a:bodyPr>
          <a:lstStyle/>
          <a:p>
            <a:pPr>
              <a:spcAft>
                <a:spcPts val="200"/>
              </a:spcAft>
            </a:pPr>
            <a:r>
              <a:rPr lang="en-US" b="1" dirty="0">
                <a:solidFill>
                  <a:srgbClr val="003E69"/>
                </a:solidFill>
              </a:rPr>
              <a:t>Rearward Facing Antennas</a:t>
            </a:r>
          </a:p>
        </p:txBody>
      </p:sp>
      <p:sp>
        <p:nvSpPr>
          <p:cNvPr id="76" name="TextBox 75">
            <a:extLst>
              <a:ext uri="{FF2B5EF4-FFF2-40B4-BE49-F238E27FC236}">
                <a16:creationId xmlns:a16="http://schemas.microsoft.com/office/drawing/2014/main" id="{A23387D4-F8F9-F451-706E-C3A59F80F5E9}"/>
              </a:ext>
            </a:extLst>
          </p:cNvPr>
          <p:cNvSpPr txBox="1"/>
          <p:nvPr/>
        </p:nvSpPr>
        <p:spPr>
          <a:xfrm>
            <a:off x="5123076" y="6678960"/>
            <a:ext cx="1563954" cy="276999"/>
          </a:xfrm>
          <a:prstGeom prst="rect">
            <a:avLst/>
          </a:prstGeom>
          <a:solidFill>
            <a:schemeClr val="bg1"/>
          </a:solidFill>
        </p:spPr>
        <p:txBody>
          <a:bodyPr wrap="none" lIns="0" tIns="0" rIns="0" bIns="0" rtlCol="0">
            <a:spAutoFit/>
          </a:bodyPr>
          <a:lstStyle/>
          <a:p>
            <a:pPr algn="ctr">
              <a:spcAft>
                <a:spcPts val="200"/>
              </a:spcAft>
            </a:pPr>
            <a:r>
              <a:rPr lang="en-US" b="1" dirty="0">
                <a:solidFill>
                  <a:srgbClr val="003E69"/>
                </a:solidFill>
              </a:rPr>
              <a:t>Laptop Interface</a:t>
            </a:r>
          </a:p>
        </p:txBody>
      </p:sp>
      <p:pic>
        <p:nvPicPr>
          <p:cNvPr id="88" name="Picture 87">
            <a:extLst>
              <a:ext uri="{FF2B5EF4-FFF2-40B4-BE49-F238E27FC236}">
                <a16:creationId xmlns:a16="http://schemas.microsoft.com/office/drawing/2014/main" id="{B7C117DE-1B64-AEB7-3B7E-021E606DD0A9}"/>
              </a:ext>
            </a:extLst>
          </p:cNvPr>
          <p:cNvPicPr>
            <a:picLocks noChangeAspect="1"/>
          </p:cNvPicPr>
          <p:nvPr/>
        </p:nvPicPr>
        <p:blipFill rotWithShape="1">
          <a:blip r:embed="rId23"/>
          <a:srcRect l="14306" t="6154" r="8954" b="8835"/>
          <a:stretch/>
        </p:blipFill>
        <p:spPr>
          <a:xfrm>
            <a:off x="1189471" y="7117956"/>
            <a:ext cx="1944570" cy="1498223"/>
          </a:xfrm>
          <a:prstGeom prst="rect">
            <a:avLst/>
          </a:prstGeom>
        </p:spPr>
      </p:pic>
      <p:pic>
        <p:nvPicPr>
          <p:cNvPr id="90" name="Picture 89">
            <a:extLst>
              <a:ext uri="{FF2B5EF4-FFF2-40B4-BE49-F238E27FC236}">
                <a16:creationId xmlns:a16="http://schemas.microsoft.com/office/drawing/2014/main" id="{8B12A00B-0024-8ED4-9996-88CA7FF194C4}"/>
              </a:ext>
            </a:extLst>
          </p:cNvPr>
          <p:cNvPicPr>
            <a:picLocks noChangeAspect="1"/>
          </p:cNvPicPr>
          <p:nvPr/>
        </p:nvPicPr>
        <p:blipFill rotWithShape="1">
          <a:blip r:embed="rId24"/>
          <a:srcRect l="9829" t="8339" r="11963" b="17630"/>
          <a:stretch/>
        </p:blipFill>
        <p:spPr>
          <a:xfrm>
            <a:off x="4932768" y="7117956"/>
            <a:ext cx="1944570" cy="1431627"/>
          </a:xfrm>
          <a:prstGeom prst="rect">
            <a:avLst/>
          </a:prstGeom>
          <a:solidFill>
            <a:schemeClr val="bg1"/>
          </a:solidFill>
        </p:spPr>
      </p:pic>
      <p:sp>
        <p:nvSpPr>
          <p:cNvPr id="4" name="Freeform: Shape 3">
            <a:extLst>
              <a:ext uri="{FF2B5EF4-FFF2-40B4-BE49-F238E27FC236}">
                <a16:creationId xmlns:a16="http://schemas.microsoft.com/office/drawing/2014/main" id="{BD1B1FF1-3815-F5E5-DCE0-77069F2B701D}"/>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5" name="Subtitle 2">
            <a:extLst>
              <a:ext uri="{FF2B5EF4-FFF2-40B4-BE49-F238E27FC236}">
                <a16:creationId xmlns:a16="http://schemas.microsoft.com/office/drawing/2014/main" id="{581CB18E-D792-E9F6-A33A-D9ECE17F636C}"/>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5</a:t>
            </a:r>
          </a:p>
        </p:txBody>
      </p:sp>
    </p:spTree>
    <p:extLst>
      <p:ext uri="{BB962C8B-B14F-4D97-AF65-F5344CB8AC3E}">
        <p14:creationId xmlns:p14="http://schemas.microsoft.com/office/powerpoint/2010/main" val="326638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0F848C7-49FE-F056-9773-BB04B5304BAC}"/>
              </a:ext>
            </a:extLst>
          </p:cNvPr>
          <p:cNvGraphicFramePr>
            <a:graphicFrameLocks noChangeAspect="1"/>
          </p:cNvGraphicFramePr>
          <p:nvPr>
            <p:custDataLst>
              <p:tags r:id="rId2"/>
            </p:custDataLst>
            <p:extLst>
              <p:ext uri="{D42A27DB-BD31-4B8C-83A1-F6EECF244321}">
                <p14:modId xmlns:p14="http://schemas.microsoft.com/office/powerpoint/2010/main" val="2786901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384" imgH="384" progId="TCLayout.ActiveDocument.1">
                  <p:embed/>
                </p:oleObj>
              </mc:Choice>
              <mc:Fallback>
                <p:oleObj name="think-cell Slide" r:id="rId4" imgW="384" imgH="384" progId="TCLayout.ActiveDocument.1">
                  <p:embed/>
                  <p:pic>
                    <p:nvPicPr>
                      <p:cNvPr id="20" name="Object 19" hidden="1">
                        <a:extLst>
                          <a:ext uri="{FF2B5EF4-FFF2-40B4-BE49-F238E27FC236}">
                            <a16:creationId xmlns:a16="http://schemas.microsoft.com/office/drawing/2014/main" id="{F0F848C7-49FE-F056-9773-BB04B5304B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idx="4294967295"/>
          </p:nvPr>
        </p:nvSpPr>
        <p:spPr>
          <a:xfrm>
            <a:off x="534353" y="169565"/>
            <a:ext cx="6703695" cy="397042"/>
          </a:xfrm>
        </p:spPr>
        <p:txBody>
          <a:bodyPr vert="horz">
            <a:noAutofit/>
          </a:bodyPr>
          <a:lstStyle/>
          <a:p>
            <a:r>
              <a:rPr lang="en-US" sz="2000" b="1" dirty="0">
                <a:latin typeface="+mn-lt"/>
              </a:rPr>
              <a:t>Installation		       </a:t>
            </a:r>
            <a:endParaRPr lang="en-US" sz="2000" i="1" dirty="0">
              <a:latin typeface="+mn-lt"/>
            </a:endParaRPr>
          </a:p>
        </p:txBody>
      </p:sp>
      <p:sp>
        <p:nvSpPr>
          <p:cNvPr id="4" name="TextBox 3">
            <a:extLst>
              <a:ext uri="{FF2B5EF4-FFF2-40B4-BE49-F238E27FC236}">
                <a16:creationId xmlns:a16="http://schemas.microsoft.com/office/drawing/2014/main" id="{6679F72B-9960-D0D2-203D-2BE7A0B1B641}"/>
              </a:ext>
            </a:extLst>
          </p:cNvPr>
          <p:cNvSpPr txBox="1"/>
          <p:nvPr/>
        </p:nvSpPr>
        <p:spPr>
          <a:xfrm>
            <a:off x="444975" y="678539"/>
            <a:ext cx="6882451" cy="754053"/>
          </a:xfrm>
          <a:prstGeom prst="rect">
            <a:avLst/>
          </a:prstGeom>
          <a:noFill/>
        </p:spPr>
        <p:txBody>
          <a:bodyPr wrap="square" lIns="0" tIns="0" rIns="0" bIns="0" rtlCol="0">
            <a:spAutoFit/>
          </a:bodyPr>
          <a:lstStyle/>
          <a:p>
            <a:pPr marL="231775" indent="-231775">
              <a:buClr>
                <a:srgbClr val="DC7434"/>
              </a:buClr>
              <a:buFont typeface="+mj-lt"/>
              <a:buAutoNum type="arabicPeriod"/>
            </a:pPr>
            <a:r>
              <a:rPr lang="en-US" sz="1600" dirty="0"/>
              <a:t>Remove the Mounting Bracket from the packaging. Install the Mounting Bracket to the Motion Device using (3) 1/4“-20 x 5/8” long screws</a:t>
            </a:r>
            <a:br>
              <a:rPr lang="en-US" sz="1600" dirty="0"/>
            </a:br>
            <a:r>
              <a:rPr lang="en-US" sz="1600" dirty="0"/>
              <a:t>(Hardware Kit Item 3). Torque screws to 80 in-</a:t>
            </a:r>
            <a:r>
              <a:rPr lang="en-US" sz="1600" dirty="0" err="1"/>
              <a:t>lbs</a:t>
            </a:r>
            <a:r>
              <a:rPr lang="en-US" sz="1600" dirty="0"/>
              <a:t> (9.0Nm) ± 10%</a:t>
            </a:r>
          </a:p>
        </p:txBody>
      </p:sp>
      <p:sp>
        <p:nvSpPr>
          <p:cNvPr id="5" name="TextBox 4">
            <a:extLst>
              <a:ext uri="{FF2B5EF4-FFF2-40B4-BE49-F238E27FC236}">
                <a16:creationId xmlns:a16="http://schemas.microsoft.com/office/drawing/2014/main" id="{77DE0427-0DD7-6B5F-EAE1-106CC2FF2DEA}"/>
              </a:ext>
            </a:extLst>
          </p:cNvPr>
          <p:cNvSpPr txBox="1"/>
          <p:nvPr/>
        </p:nvSpPr>
        <p:spPr>
          <a:xfrm>
            <a:off x="432753" y="1512037"/>
            <a:ext cx="6882451" cy="430887"/>
          </a:xfrm>
          <a:prstGeom prst="rect">
            <a:avLst/>
          </a:prstGeom>
          <a:noFill/>
        </p:spPr>
        <p:txBody>
          <a:bodyPr wrap="square" lIns="0" tIns="0" rIns="0" bIns="0" rtlCol="0">
            <a:spAutoFit/>
          </a:bodyPr>
          <a:lstStyle/>
          <a:p>
            <a:pPr>
              <a:buClr>
                <a:srgbClr val="DC7434"/>
              </a:buClr>
            </a:pPr>
            <a:r>
              <a:rPr lang="en-US" sz="1400" i="1" dirty="0"/>
              <a:t>NOTE: Numerous hole patterns present in Mounting Bracket will </a:t>
            </a:r>
            <a:r>
              <a:rPr lang="en-US" sz="1400" i="1" dirty="0" err="1"/>
              <a:t>accomodate</a:t>
            </a:r>
            <a:r>
              <a:rPr lang="en-US" sz="1400" i="1" dirty="0"/>
              <a:t> </a:t>
            </a:r>
            <a:r>
              <a:rPr lang="en-US" sz="1400" i="1" dirty="0" err="1"/>
              <a:t>Havis</a:t>
            </a:r>
            <a:r>
              <a:rPr lang="en-US" sz="1400" i="1" dirty="0"/>
              <a:t> Motion Devices as well as most competitors’</a:t>
            </a:r>
          </a:p>
        </p:txBody>
      </p:sp>
      <p:sp>
        <p:nvSpPr>
          <p:cNvPr id="6" name="TextBox 5">
            <a:extLst>
              <a:ext uri="{FF2B5EF4-FFF2-40B4-BE49-F238E27FC236}">
                <a16:creationId xmlns:a16="http://schemas.microsoft.com/office/drawing/2014/main" id="{CEBFE893-43B7-45D7-4039-BEFEB26A1A57}"/>
              </a:ext>
            </a:extLst>
          </p:cNvPr>
          <p:cNvSpPr txBox="1"/>
          <p:nvPr/>
        </p:nvSpPr>
        <p:spPr>
          <a:xfrm>
            <a:off x="432753" y="5823730"/>
            <a:ext cx="6882451" cy="754053"/>
          </a:xfrm>
          <a:prstGeom prst="rect">
            <a:avLst/>
          </a:prstGeom>
          <a:noFill/>
        </p:spPr>
        <p:txBody>
          <a:bodyPr wrap="square" lIns="0" tIns="0" rIns="0" bIns="0" rtlCol="0">
            <a:spAutoFit/>
          </a:bodyPr>
          <a:lstStyle/>
          <a:p>
            <a:pPr marL="231775" indent="-231775">
              <a:buClr>
                <a:srgbClr val="DC7434"/>
              </a:buClr>
              <a:buFont typeface="+mj-lt"/>
              <a:buAutoNum type="arabicPeriod" startAt="2"/>
            </a:pPr>
            <a:r>
              <a:rPr lang="en-US" sz="1600" dirty="0"/>
              <a:t>Lower the Docking Station to the Mounting Bracket as shown and secure with (4) 1/4”-20 x 5/8” long screws (Hardware Kit Item 3). Torque screws  to 80 in-</a:t>
            </a:r>
            <a:r>
              <a:rPr lang="en-US" sz="1600" dirty="0" err="1"/>
              <a:t>lbs</a:t>
            </a:r>
            <a:r>
              <a:rPr lang="en-US" sz="1600" dirty="0"/>
              <a:t> (9.0 Nm) ± 10%.</a:t>
            </a:r>
          </a:p>
        </p:txBody>
      </p:sp>
      <p:sp>
        <p:nvSpPr>
          <p:cNvPr id="9" name="TextBox 8">
            <a:extLst>
              <a:ext uri="{FF2B5EF4-FFF2-40B4-BE49-F238E27FC236}">
                <a16:creationId xmlns:a16="http://schemas.microsoft.com/office/drawing/2014/main" id="{52DFCDD7-CCE3-FDDD-85CF-998FB70FC835}"/>
              </a:ext>
            </a:extLst>
          </p:cNvPr>
          <p:cNvSpPr txBox="1"/>
          <p:nvPr/>
        </p:nvSpPr>
        <p:spPr>
          <a:xfrm>
            <a:off x="444975" y="5154570"/>
            <a:ext cx="6882451" cy="578620"/>
          </a:xfrm>
          <a:prstGeom prst="rect">
            <a:avLst/>
          </a:prstGeom>
          <a:noFill/>
          <a:ln>
            <a:solidFill>
              <a:srgbClr val="DC7434"/>
            </a:solidFill>
          </a:ln>
        </p:spPr>
        <p:txBody>
          <a:bodyPr wrap="square" lIns="73152" tIns="73152" rIns="73152" bIns="73152" rtlCol="0">
            <a:spAutoFit/>
          </a:bodyPr>
          <a:lstStyle/>
          <a:p>
            <a:pPr>
              <a:buClr>
                <a:srgbClr val="DC7434"/>
              </a:buClr>
            </a:pPr>
            <a:r>
              <a:rPr lang="en-US" sz="1400" b="1" dirty="0">
                <a:solidFill>
                  <a:srgbClr val="DC7434"/>
                </a:solidFill>
              </a:rPr>
              <a:t>NOTE:  </a:t>
            </a:r>
            <a:r>
              <a:rPr lang="en-US" sz="1400" dirty="0"/>
              <a:t>We recommend applying a drop of medium strength (blue) thread locking adhesive to the threads of all fasteners.</a:t>
            </a:r>
          </a:p>
        </p:txBody>
      </p:sp>
      <p:grpSp>
        <p:nvGrpSpPr>
          <p:cNvPr id="7" name="Group 6">
            <a:extLst>
              <a:ext uri="{FF2B5EF4-FFF2-40B4-BE49-F238E27FC236}">
                <a16:creationId xmlns:a16="http://schemas.microsoft.com/office/drawing/2014/main" id="{4B0AEC28-C74C-3CED-32B5-424036750B18}"/>
              </a:ext>
            </a:extLst>
          </p:cNvPr>
          <p:cNvGrpSpPr/>
          <p:nvPr/>
        </p:nvGrpSpPr>
        <p:grpSpPr>
          <a:xfrm>
            <a:off x="1682206" y="2115103"/>
            <a:ext cx="4407989" cy="2667372"/>
            <a:chOff x="2050868" y="2289271"/>
            <a:chExt cx="4407989" cy="2667372"/>
          </a:xfrm>
        </p:grpSpPr>
        <p:sp>
          <p:nvSpPr>
            <p:cNvPr id="12" name="TextBox 11">
              <a:extLst>
                <a:ext uri="{FF2B5EF4-FFF2-40B4-BE49-F238E27FC236}">
                  <a16:creationId xmlns:a16="http://schemas.microsoft.com/office/drawing/2014/main" id="{DDD35DE7-9F7D-17E6-2A29-B2934EB22EA9}"/>
                </a:ext>
              </a:extLst>
            </p:cNvPr>
            <p:cNvSpPr txBox="1"/>
            <p:nvPr/>
          </p:nvSpPr>
          <p:spPr>
            <a:xfrm>
              <a:off x="4768033" y="2651476"/>
              <a:ext cx="1333771" cy="215444"/>
            </a:xfrm>
            <a:prstGeom prst="rect">
              <a:avLst/>
            </a:prstGeom>
            <a:noFill/>
          </p:spPr>
          <p:txBody>
            <a:bodyPr wrap="square" lIns="0" tIns="0" rIns="0" bIns="0" rtlCol="0">
              <a:spAutoFit/>
            </a:bodyPr>
            <a:lstStyle/>
            <a:p>
              <a:r>
                <a:rPr lang="en-US" sz="1400" dirty="0">
                  <a:solidFill>
                    <a:srgbClr val="DC7434"/>
                  </a:solidFill>
                </a:rPr>
                <a:t>1/4”-20 Screws</a:t>
              </a:r>
            </a:p>
          </p:txBody>
        </p:sp>
        <p:sp>
          <p:nvSpPr>
            <p:cNvPr id="13" name="TextBox 12">
              <a:extLst>
                <a:ext uri="{FF2B5EF4-FFF2-40B4-BE49-F238E27FC236}">
                  <a16:creationId xmlns:a16="http://schemas.microsoft.com/office/drawing/2014/main" id="{30D1C6FE-4EEA-59FC-95F1-91FFD2D87C3A}"/>
                </a:ext>
              </a:extLst>
            </p:cNvPr>
            <p:cNvSpPr txBox="1"/>
            <p:nvPr/>
          </p:nvSpPr>
          <p:spPr>
            <a:xfrm>
              <a:off x="4768034" y="3506934"/>
              <a:ext cx="1377314" cy="215444"/>
            </a:xfrm>
            <a:prstGeom prst="rect">
              <a:avLst/>
            </a:prstGeom>
            <a:noFill/>
          </p:spPr>
          <p:txBody>
            <a:bodyPr wrap="square" lIns="0" tIns="0" rIns="0" bIns="0" rtlCol="0">
              <a:spAutoFit/>
            </a:bodyPr>
            <a:lstStyle/>
            <a:p>
              <a:r>
                <a:rPr lang="en-US" sz="1400" dirty="0">
                  <a:solidFill>
                    <a:srgbClr val="DC7434"/>
                  </a:solidFill>
                </a:rPr>
                <a:t>Mounting Bracket</a:t>
              </a:r>
            </a:p>
          </p:txBody>
        </p:sp>
        <p:pic>
          <p:nvPicPr>
            <p:cNvPr id="8" name="Picture 7">
              <a:extLst>
                <a:ext uri="{FF2B5EF4-FFF2-40B4-BE49-F238E27FC236}">
                  <a16:creationId xmlns:a16="http://schemas.microsoft.com/office/drawing/2014/main" id="{E9876CCA-B9B9-13C6-C0D7-121367A3D6CA}"/>
                </a:ext>
              </a:extLst>
            </p:cNvPr>
            <p:cNvPicPr>
              <a:picLocks noChangeAspect="1"/>
            </p:cNvPicPr>
            <p:nvPr/>
          </p:nvPicPr>
          <p:blipFill rotWithShape="1">
            <a:blip r:embed="rId6"/>
            <a:srcRect l="18153"/>
            <a:stretch/>
          </p:blipFill>
          <p:spPr>
            <a:xfrm>
              <a:off x="2050868" y="2289271"/>
              <a:ext cx="2635385" cy="2667372"/>
            </a:xfrm>
            <a:prstGeom prst="rect">
              <a:avLst/>
            </a:prstGeom>
          </p:spPr>
        </p:pic>
        <p:sp>
          <p:nvSpPr>
            <p:cNvPr id="15" name="Rectangle 14">
              <a:extLst>
                <a:ext uri="{FF2B5EF4-FFF2-40B4-BE49-F238E27FC236}">
                  <a16:creationId xmlns:a16="http://schemas.microsoft.com/office/drawing/2014/main" id="{A1FEE8ED-0BD6-B3F8-34F8-9BA2E2BDD8A9}"/>
                </a:ext>
              </a:extLst>
            </p:cNvPr>
            <p:cNvSpPr/>
            <p:nvPr/>
          </p:nvSpPr>
          <p:spPr>
            <a:xfrm>
              <a:off x="4133850" y="4394200"/>
              <a:ext cx="552403" cy="16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Box 13">
              <a:extLst>
                <a:ext uri="{FF2B5EF4-FFF2-40B4-BE49-F238E27FC236}">
                  <a16:creationId xmlns:a16="http://schemas.microsoft.com/office/drawing/2014/main" id="{146C6965-87C4-DCE4-4258-AD01F6090286}"/>
                </a:ext>
              </a:extLst>
            </p:cNvPr>
            <p:cNvSpPr txBox="1"/>
            <p:nvPr/>
          </p:nvSpPr>
          <p:spPr>
            <a:xfrm>
              <a:off x="4118563" y="4318850"/>
              <a:ext cx="2340294" cy="215444"/>
            </a:xfrm>
            <a:prstGeom prst="rect">
              <a:avLst/>
            </a:prstGeom>
            <a:noFill/>
          </p:spPr>
          <p:txBody>
            <a:bodyPr wrap="square" lIns="0" tIns="0" rIns="0" bIns="0" rtlCol="0">
              <a:spAutoFit/>
            </a:bodyPr>
            <a:lstStyle/>
            <a:p>
              <a:pPr algn="r"/>
              <a:r>
                <a:rPr lang="en-US" sz="1400" dirty="0">
                  <a:solidFill>
                    <a:srgbClr val="DC7434"/>
                  </a:solidFill>
                </a:rPr>
                <a:t>Typical Motion Device Example</a:t>
              </a:r>
            </a:p>
          </p:txBody>
        </p:sp>
        <p:sp>
          <p:nvSpPr>
            <p:cNvPr id="17" name="TextBox 16">
              <a:extLst>
                <a:ext uri="{FF2B5EF4-FFF2-40B4-BE49-F238E27FC236}">
                  <a16:creationId xmlns:a16="http://schemas.microsoft.com/office/drawing/2014/main" id="{EDB377CB-8775-2B58-BA02-312281FE17C7}"/>
                </a:ext>
              </a:extLst>
            </p:cNvPr>
            <p:cNvSpPr txBox="1"/>
            <p:nvPr/>
          </p:nvSpPr>
          <p:spPr>
            <a:xfrm>
              <a:off x="5110485" y="4574493"/>
              <a:ext cx="1348372" cy="215444"/>
            </a:xfrm>
            <a:prstGeom prst="rect">
              <a:avLst/>
            </a:prstGeom>
            <a:noFill/>
          </p:spPr>
          <p:txBody>
            <a:bodyPr wrap="square" lIns="0" tIns="0" rIns="0" bIns="0" rtlCol="0">
              <a:spAutoFit/>
            </a:bodyPr>
            <a:lstStyle/>
            <a:p>
              <a:pPr algn="r"/>
              <a:r>
                <a:rPr lang="en-US" sz="1400" dirty="0">
                  <a:solidFill>
                    <a:srgbClr val="DC7434"/>
                  </a:solidFill>
                </a:rPr>
                <a:t>(not included)</a:t>
              </a:r>
            </a:p>
          </p:txBody>
        </p:sp>
      </p:grpSp>
      <p:grpSp>
        <p:nvGrpSpPr>
          <p:cNvPr id="10" name="Group 9">
            <a:extLst>
              <a:ext uri="{FF2B5EF4-FFF2-40B4-BE49-F238E27FC236}">
                <a16:creationId xmlns:a16="http://schemas.microsoft.com/office/drawing/2014/main" id="{CE73BE9D-B97E-2D70-0728-D8851A7908C0}"/>
              </a:ext>
            </a:extLst>
          </p:cNvPr>
          <p:cNvGrpSpPr/>
          <p:nvPr/>
        </p:nvGrpSpPr>
        <p:grpSpPr>
          <a:xfrm>
            <a:off x="1973938" y="6660330"/>
            <a:ext cx="3800081" cy="2604402"/>
            <a:chOff x="2607091" y="7010914"/>
            <a:chExt cx="3253959" cy="2208034"/>
          </a:xfrm>
        </p:grpSpPr>
        <p:pic>
          <p:nvPicPr>
            <p:cNvPr id="19" name="Picture 18">
              <a:extLst>
                <a:ext uri="{FF2B5EF4-FFF2-40B4-BE49-F238E27FC236}">
                  <a16:creationId xmlns:a16="http://schemas.microsoft.com/office/drawing/2014/main" id="{4620846B-570B-13F2-C2D9-83E6E7F9868D}"/>
                </a:ext>
              </a:extLst>
            </p:cNvPr>
            <p:cNvPicPr>
              <a:picLocks noChangeAspect="1"/>
            </p:cNvPicPr>
            <p:nvPr/>
          </p:nvPicPr>
          <p:blipFill rotWithShape="1">
            <a:blip r:embed="rId7"/>
            <a:srcRect l="21522" t="2625" b="-120"/>
            <a:stretch/>
          </p:blipFill>
          <p:spPr>
            <a:xfrm>
              <a:off x="2607091" y="7010914"/>
              <a:ext cx="2355018" cy="2208034"/>
            </a:xfrm>
            <a:prstGeom prst="rect">
              <a:avLst/>
            </a:prstGeom>
          </p:spPr>
        </p:pic>
        <p:sp>
          <p:nvSpPr>
            <p:cNvPr id="21" name="TextBox 20">
              <a:extLst>
                <a:ext uri="{FF2B5EF4-FFF2-40B4-BE49-F238E27FC236}">
                  <a16:creationId xmlns:a16="http://schemas.microsoft.com/office/drawing/2014/main" id="{C9036D32-D4AA-FFD7-58AB-2BDCEE9AEB31}"/>
                </a:ext>
              </a:extLst>
            </p:cNvPr>
            <p:cNvSpPr txBox="1"/>
            <p:nvPr/>
          </p:nvSpPr>
          <p:spPr>
            <a:xfrm>
              <a:off x="4974809" y="8948466"/>
              <a:ext cx="886241" cy="169277"/>
            </a:xfrm>
            <a:prstGeom prst="rect">
              <a:avLst/>
            </a:prstGeom>
            <a:noFill/>
          </p:spPr>
          <p:txBody>
            <a:bodyPr wrap="square" lIns="0" tIns="0" rIns="0" bIns="0" rtlCol="0">
              <a:spAutoFit/>
            </a:bodyPr>
            <a:lstStyle/>
            <a:p>
              <a:r>
                <a:rPr lang="en-US" sz="1100" dirty="0">
                  <a:solidFill>
                    <a:srgbClr val="DC7434"/>
                  </a:solidFill>
                </a:rPr>
                <a:t>1/4”-20 Screws</a:t>
              </a:r>
            </a:p>
          </p:txBody>
        </p:sp>
      </p:grpSp>
      <p:sp>
        <p:nvSpPr>
          <p:cNvPr id="3" name="Freeform: Shape 2">
            <a:extLst>
              <a:ext uri="{FF2B5EF4-FFF2-40B4-BE49-F238E27FC236}">
                <a16:creationId xmlns:a16="http://schemas.microsoft.com/office/drawing/2014/main" id="{CBDAF198-B0D5-A6B3-372E-642E95DD879D}"/>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1" name="Subtitle 2">
            <a:extLst>
              <a:ext uri="{FF2B5EF4-FFF2-40B4-BE49-F238E27FC236}">
                <a16:creationId xmlns:a16="http://schemas.microsoft.com/office/drawing/2014/main" id="{7076A001-0F87-8C6E-9C42-D44ED70B07FB}"/>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6</a:t>
            </a:r>
          </a:p>
        </p:txBody>
      </p:sp>
    </p:spTree>
    <p:extLst>
      <p:ext uri="{BB962C8B-B14F-4D97-AF65-F5344CB8AC3E}">
        <p14:creationId xmlns:p14="http://schemas.microsoft.com/office/powerpoint/2010/main" val="204311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0F848C7-49FE-F056-9773-BB04B5304BAC}"/>
              </a:ext>
            </a:extLst>
          </p:cNvPr>
          <p:cNvGraphicFramePr>
            <a:graphicFrameLocks noChangeAspect="1"/>
          </p:cNvGraphicFramePr>
          <p:nvPr>
            <p:custDataLst>
              <p:tags r:id="rId2"/>
            </p:custDataLst>
            <p:extLst>
              <p:ext uri="{D42A27DB-BD31-4B8C-83A1-F6EECF244321}">
                <p14:modId xmlns:p14="http://schemas.microsoft.com/office/powerpoint/2010/main" val="36007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4" imgW="384" imgH="384" progId="TCLayout.ActiveDocument.1">
                  <p:embed/>
                </p:oleObj>
              </mc:Choice>
              <mc:Fallback>
                <p:oleObj name="think-cell Slide" r:id="rId4" imgW="384" imgH="384" progId="TCLayout.ActiveDocument.1">
                  <p:embed/>
                  <p:pic>
                    <p:nvPicPr>
                      <p:cNvPr id="20" name="Object 19" hidden="1">
                        <a:extLst>
                          <a:ext uri="{FF2B5EF4-FFF2-40B4-BE49-F238E27FC236}">
                            <a16:creationId xmlns:a16="http://schemas.microsoft.com/office/drawing/2014/main" id="{F0F848C7-49FE-F056-9773-BB04B5304B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idx="4294967295"/>
          </p:nvPr>
        </p:nvSpPr>
        <p:spPr>
          <a:xfrm>
            <a:off x="534353" y="169565"/>
            <a:ext cx="6703695" cy="397042"/>
          </a:xfrm>
        </p:spPr>
        <p:txBody>
          <a:bodyPr vert="horz">
            <a:noAutofit/>
          </a:bodyPr>
          <a:lstStyle/>
          <a:p>
            <a:r>
              <a:rPr lang="en-US" sz="2000" b="1" dirty="0">
                <a:latin typeface="+mn-lt"/>
              </a:rPr>
              <a:t>Cable Management</a:t>
            </a:r>
            <a:endParaRPr lang="en-US" sz="2000" i="1" dirty="0">
              <a:latin typeface="+mn-lt"/>
            </a:endParaRPr>
          </a:p>
        </p:txBody>
      </p:sp>
      <p:sp>
        <p:nvSpPr>
          <p:cNvPr id="10" name="TextBox 9">
            <a:extLst>
              <a:ext uri="{FF2B5EF4-FFF2-40B4-BE49-F238E27FC236}">
                <a16:creationId xmlns:a16="http://schemas.microsoft.com/office/drawing/2014/main" id="{E4EC9F5F-2960-495B-005C-E46C9F5DD5AC}"/>
              </a:ext>
            </a:extLst>
          </p:cNvPr>
          <p:cNvSpPr txBox="1"/>
          <p:nvPr/>
        </p:nvSpPr>
        <p:spPr>
          <a:xfrm>
            <a:off x="444975" y="767439"/>
            <a:ext cx="6882451" cy="2215991"/>
          </a:xfrm>
          <a:prstGeom prst="rect">
            <a:avLst/>
          </a:prstGeom>
          <a:noFill/>
        </p:spPr>
        <p:txBody>
          <a:bodyPr wrap="square" lIns="0" tIns="0" rIns="0" bIns="0" rtlCol="0">
            <a:spAutoFit/>
          </a:bodyPr>
          <a:lstStyle/>
          <a:p>
            <a:pPr marL="342900" indent="-342900">
              <a:buClr>
                <a:srgbClr val="DC7434"/>
              </a:buClr>
              <a:buFont typeface="+mj-lt"/>
              <a:buAutoNum type="arabicPeriod"/>
            </a:pPr>
            <a:r>
              <a:rPr lang="en-US" sz="1600" dirty="0"/>
              <a:t>Orient the Docking Station in a position that is comfortable to work with.</a:t>
            </a:r>
          </a:p>
          <a:p>
            <a:pPr marL="342900" indent="-342900">
              <a:buClr>
                <a:srgbClr val="DC7434"/>
              </a:buClr>
              <a:buFont typeface="+mj-lt"/>
              <a:buAutoNum type="arabicPeriod"/>
            </a:pPr>
            <a:r>
              <a:rPr lang="en-US" sz="1600" dirty="0"/>
              <a:t>Install all cables that are necessary for computing needs. Use Zip Ties (Hardware Kit Item 1) to strain relieve cables to the Strain Relief Points, routing all cables together to the front of the Docking Station.</a:t>
            </a:r>
          </a:p>
          <a:p>
            <a:pPr marL="342900" indent="-342900">
              <a:buClr>
                <a:srgbClr val="DC7434"/>
              </a:buClr>
              <a:buFont typeface="+mj-lt"/>
              <a:buAutoNum type="arabicPeriod"/>
            </a:pPr>
            <a:r>
              <a:rPr lang="en-US" sz="1600" dirty="0"/>
              <a:t>Secure cable bundle to the Mounting Bracket with a supplied Zip Tie</a:t>
            </a:r>
          </a:p>
          <a:p>
            <a:pPr marL="342900" indent="-342900">
              <a:buClr>
                <a:srgbClr val="DC7434"/>
              </a:buClr>
              <a:buFont typeface="+mj-lt"/>
              <a:buAutoNum type="arabicPeriod"/>
            </a:pPr>
            <a:r>
              <a:rPr lang="en-US" sz="1600" dirty="0"/>
              <a:t>Create a service loop with cable bundle to ensure that no tension is on the connectors and to enable intended motion.</a:t>
            </a:r>
          </a:p>
          <a:p>
            <a:pPr marL="342900" indent="-342900">
              <a:buClr>
                <a:srgbClr val="DC7434"/>
              </a:buClr>
              <a:buFont typeface="+mj-lt"/>
              <a:buAutoNum type="arabicPeriod"/>
            </a:pPr>
            <a:r>
              <a:rPr lang="en-US" sz="1600" dirty="0"/>
              <a:t>Tie off cables onto a stationary part of the mounting system </a:t>
            </a:r>
            <a:br>
              <a:rPr lang="en-US" sz="1600" dirty="0"/>
            </a:br>
            <a:r>
              <a:rPr lang="en-US" sz="1400" i="1" dirty="0"/>
              <a:t>(Mounting system not included with Docking Station)</a:t>
            </a:r>
            <a:endParaRPr lang="en-US" sz="1600" i="1" dirty="0"/>
          </a:p>
        </p:txBody>
      </p:sp>
      <p:pic>
        <p:nvPicPr>
          <p:cNvPr id="18" name="Picture 17">
            <a:extLst>
              <a:ext uri="{FF2B5EF4-FFF2-40B4-BE49-F238E27FC236}">
                <a16:creationId xmlns:a16="http://schemas.microsoft.com/office/drawing/2014/main" id="{2F2E4A74-5F44-5404-4209-F539F9CBEA4F}"/>
              </a:ext>
            </a:extLst>
          </p:cNvPr>
          <p:cNvPicPr>
            <a:picLocks noChangeAspect="1"/>
          </p:cNvPicPr>
          <p:nvPr/>
        </p:nvPicPr>
        <p:blipFill rotWithShape="1">
          <a:blip r:embed="rId6"/>
          <a:srcRect l="6204" t="2199" r="9124"/>
          <a:stretch/>
        </p:blipFill>
        <p:spPr>
          <a:xfrm>
            <a:off x="3568202" y="4052641"/>
            <a:ext cx="2946400" cy="5238320"/>
          </a:xfrm>
          <a:prstGeom prst="rect">
            <a:avLst/>
          </a:prstGeom>
        </p:spPr>
      </p:pic>
      <p:cxnSp>
        <p:nvCxnSpPr>
          <p:cNvPr id="22" name="Straight Connector 21">
            <a:extLst>
              <a:ext uri="{FF2B5EF4-FFF2-40B4-BE49-F238E27FC236}">
                <a16:creationId xmlns:a16="http://schemas.microsoft.com/office/drawing/2014/main" id="{A483723F-564B-9AB8-3893-D02705706229}"/>
              </a:ext>
            </a:extLst>
          </p:cNvPr>
          <p:cNvCxnSpPr>
            <a:cxnSpLocks/>
          </p:cNvCxnSpPr>
          <p:nvPr/>
        </p:nvCxnSpPr>
        <p:spPr>
          <a:xfrm rot="10800000" flipV="1">
            <a:off x="5041402" y="3619771"/>
            <a:ext cx="0" cy="43815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3AF83BF-50DA-0820-69D9-03DC7EC6AB2E}"/>
              </a:ext>
            </a:extLst>
          </p:cNvPr>
          <p:cNvSpPr txBox="1"/>
          <p:nvPr/>
        </p:nvSpPr>
        <p:spPr>
          <a:xfrm>
            <a:off x="3073082" y="3352879"/>
            <a:ext cx="3823018" cy="215444"/>
          </a:xfrm>
          <a:prstGeom prst="rect">
            <a:avLst/>
          </a:prstGeom>
          <a:noFill/>
        </p:spPr>
        <p:txBody>
          <a:bodyPr wrap="square" lIns="0" tIns="0" rIns="0" bIns="0" rtlCol="0">
            <a:spAutoFit/>
          </a:bodyPr>
          <a:lstStyle/>
          <a:p>
            <a:pPr algn="ctr"/>
            <a:r>
              <a:rPr lang="en-US" sz="1400" dirty="0">
                <a:solidFill>
                  <a:srgbClr val="DC7434"/>
                </a:solidFill>
              </a:rPr>
              <a:t>Use as many zip ties as necessary to secure cables.</a:t>
            </a:r>
          </a:p>
        </p:txBody>
      </p:sp>
      <p:cxnSp>
        <p:nvCxnSpPr>
          <p:cNvPr id="25" name="Straight Connector 24">
            <a:extLst>
              <a:ext uri="{FF2B5EF4-FFF2-40B4-BE49-F238E27FC236}">
                <a16:creationId xmlns:a16="http://schemas.microsoft.com/office/drawing/2014/main" id="{D35B1BEC-A380-8E5F-C784-B672B0029053}"/>
              </a:ext>
            </a:extLst>
          </p:cNvPr>
          <p:cNvCxnSpPr>
            <a:cxnSpLocks/>
          </p:cNvCxnSpPr>
          <p:nvPr/>
        </p:nvCxnSpPr>
        <p:spPr>
          <a:xfrm>
            <a:off x="3098302" y="3619771"/>
            <a:ext cx="1943100" cy="0"/>
          </a:xfrm>
          <a:prstGeom prst="line">
            <a:avLst/>
          </a:prstGeom>
          <a:ln w="9525">
            <a:solidFill>
              <a:srgbClr val="DC743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7B053-3250-EE4F-1A92-F538A2967D59}"/>
              </a:ext>
            </a:extLst>
          </p:cNvPr>
          <p:cNvCxnSpPr>
            <a:cxnSpLocks/>
          </p:cNvCxnSpPr>
          <p:nvPr/>
        </p:nvCxnSpPr>
        <p:spPr>
          <a:xfrm flipV="1">
            <a:off x="3936502" y="3619771"/>
            <a:ext cx="0" cy="714810"/>
          </a:xfrm>
          <a:prstGeom prst="line">
            <a:avLst/>
          </a:prstGeom>
          <a:ln w="9525">
            <a:solidFill>
              <a:srgbClr val="DC743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19D08E-442B-58C0-02C4-CE4B9A2064FB}"/>
              </a:ext>
            </a:extLst>
          </p:cNvPr>
          <p:cNvCxnSpPr>
            <a:cxnSpLocks/>
          </p:cNvCxnSpPr>
          <p:nvPr/>
        </p:nvCxnSpPr>
        <p:spPr>
          <a:xfrm>
            <a:off x="3098302" y="5786065"/>
            <a:ext cx="838200" cy="0"/>
          </a:xfrm>
          <a:prstGeom prst="line">
            <a:avLst/>
          </a:prstGeom>
          <a:ln>
            <a:solidFill>
              <a:srgbClr val="DC7434"/>
            </a:solidFill>
            <a:tailEnd type="ova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455C201-61E3-E84F-9199-1D4F1D0CE778}"/>
              </a:ext>
            </a:extLst>
          </p:cNvPr>
          <p:cNvSpPr/>
          <p:nvPr/>
        </p:nvSpPr>
        <p:spPr>
          <a:xfrm>
            <a:off x="3257142" y="6884585"/>
            <a:ext cx="914400" cy="352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82AA1A-D946-074D-4CCF-EE5249566A3F}"/>
              </a:ext>
            </a:extLst>
          </p:cNvPr>
          <p:cNvSpPr txBox="1"/>
          <p:nvPr/>
        </p:nvSpPr>
        <p:spPr>
          <a:xfrm>
            <a:off x="1085580" y="6800368"/>
            <a:ext cx="2343420" cy="861774"/>
          </a:xfrm>
          <a:prstGeom prst="rect">
            <a:avLst/>
          </a:prstGeom>
          <a:noFill/>
        </p:spPr>
        <p:txBody>
          <a:bodyPr wrap="square" lIns="0" tIns="0" rIns="0" bIns="0" rtlCol="0">
            <a:spAutoFit/>
          </a:bodyPr>
          <a:lstStyle/>
          <a:p>
            <a:r>
              <a:rPr lang="en-US" sz="1400" dirty="0">
                <a:solidFill>
                  <a:srgbClr val="DC7434"/>
                </a:solidFill>
              </a:rPr>
              <a:t>This loop must be large enough to allow full range of expected rotation and extension without stressing connections.</a:t>
            </a:r>
          </a:p>
        </p:txBody>
      </p:sp>
      <p:sp>
        <p:nvSpPr>
          <p:cNvPr id="36" name="Rectangle 35">
            <a:extLst>
              <a:ext uri="{FF2B5EF4-FFF2-40B4-BE49-F238E27FC236}">
                <a16:creationId xmlns:a16="http://schemas.microsoft.com/office/drawing/2014/main" id="{03C563AF-9765-6E91-3B4F-1A427E39C5B0}"/>
              </a:ext>
            </a:extLst>
          </p:cNvPr>
          <p:cNvSpPr/>
          <p:nvPr/>
        </p:nvSpPr>
        <p:spPr>
          <a:xfrm>
            <a:off x="3301683" y="8281457"/>
            <a:ext cx="914400" cy="352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C3D36BC-FEBF-6A11-8638-567BDA9E73A6}"/>
              </a:ext>
            </a:extLst>
          </p:cNvPr>
          <p:cNvSpPr/>
          <p:nvPr/>
        </p:nvSpPr>
        <p:spPr>
          <a:xfrm>
            <a:off x="2750903" y="3491181"/>
            <a:ext cx="288046" cy="288046"/>
          </a:xfrm>
          <a:prstGeom prst="ellipse">
            <a:avLst/>
          </a:prstGeom>
          <a:solidFill>
            <a:schemeClr val="bg1"/>
          </a:solidFill>
          <a:ln>
            <a:solidFill>
              <a:srgbClr val="DC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DC7434"/>
                </a:solidFill>
              </a:rPr>
              <a:t>2</a:t>
            </a:r>
          </a:p>
        </p:txBody>
      </p:sp>
      <p:sp>
        <p:nvSpPr>
          <p:cNvPr id="38" name="Oval 37">
            <a:extLst>
              <a:ext uri="{FF2B5EF4-FFF2-40B4-BE49-F238E27FC236}">
                <a16:creationId xmlns:a16="http://schemas.microsoft.com/office/drawing/2014/main" id="{911AC8E9-8498-908F-4A0F-2C5BE82533D2}"/>
              </a:ext>
            </a:extLst>
          </p:cNvPr>
          <p:cNvSpPr/>
          <p:nvPr/>
        </p:nvSpPr>
        <p:spPr>
          <a:xfrm>
            <a:off x="2750903" y="5640672"/>
            <a:ext cx="288046" cy="288046"/>
          </a:xfrm>
          <a:prstGeom prst="ellipse">
            <a:avLst/>
          </a:prstGeom>
          <a:solidFill>
            <a:schemeClr val="bg1"/>
          </a:solidFill>
          <a:ln>
            <a:solidFill>
              <a:srgbClr val="DC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DC7434"/>
                </a:solidFill>
              </a:rPr>
              <a:t>3</a:t>
            </a:r>
          </a:p>
        </p:txBody>
      </p:sp>
      <p:sp>
        <p:nvSpPr>
          <p:cNvPr id="39" name="Oval 38">
            <a:extLst>
              <a:ext uri="{FF2B5EF4-FFF2-40B4-BE49-F238E27FC236}">
                <a16:creationId xmlns:a16="http://schemas.microsoft.com/office/drawing/2014/main" id="{437BF8D9-FB6B-34CA-621E-0DB7047A8329}"/>
              </a:ext>
            </a:extLst>
          </p:cNvPr>
          <p:cNvSpPr/>
          <p:nvPr/>
        </p:nvSpPr>
        <p:spPr>
          <a:xfrm>
            <a:off x="726610" y="6800368"/>
            <a:ext cx="288046" cy="288046"/>
          </a:xfrm>
          <a:prstGeom prst="ellipse">
            <a:avLst/>
          </a:prstGeom>
          <a:solidFill>
            <a:schemeClr val="bg1"/>
          </a:solidFill>
          <a:ln>
            <a:solidFill>
              <a:srgbClr val="DC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DC7434"/>
                </a:solidFill>
              </a:rPr>
              <a:t>4</a:t>
            </a:r>
          </a:p>
        </p:txBody>
      </p:sp>
      <p:grpSp>
        <p:nvGrpSpPr>
          <p:cNvPr id="5" name="Group 4">
            <a:extLst>
              <a:ext uri="{FF2B5EF4-FFF2-40B4-BE49-F238E27FC236}">
                <a16:creationId xmlns:a16="http://schemas.microsoft.com/office/drawing/2014/main" id="{E3263E70-2167-CB6C-7473-EF07642F8A34}"/>
              </a:ext>
            </a:extLst>
          </p:cNvPr>
          <p:cNvGrpSpPr/>
          <p:nvPr/>
        </p:nvGrpSpPr>
        <p:grpSpPr>
          <a:xfrm>
            <a:off x="2750816" y="7898617"/>
            <a:ext cx="2358281" cy="973014"/>
            <a:chOff x="2750816" y="7879567"/>
            <a:chExt cx="2358281" cy="973014"/>
          </a:xfrm>
        </p:grpSpPr>
        <p:sp>
          <p:nvSpPr>
            <p:cNvPr id="31" name="TextBox 30">
              <a:extLst>
                <a:ext uri="{FF2B5EF4-FFF2-40B4-BE49-F238E27FC236}">
                  <a16:creationId xmlns:a16="http://schemas.microsoft.com/office/drawing/2014/main" id="{E30C3837-7CA6-9A99-77CB-53B6744FE7B4}"/>
                </a:ext>
              </a:extLst>
            </p:cNvPr>
            <p:cNvSpPr txBox="1"/>
            <p:nvPr/>
          </p:nvSpPr>
          <p:spPr>
            <a:xfrm>
              <a:off x="3142932" y="8421694"/>
              <a:ext cx="1966165" cy="430887"/>
            </a:xfrm>
            <a:prstGeom prst="rect">
              <a:avLst/>
            </a:prstGeom>
            <a:noFill/>
          </p:spPr>
          <p:txBody>
            <a:bodyPr wrap="square" lIns="0" tIns="0" rIns="0" bIns="0" rtlCol="0">
              <a:spAutoFit/>
            </a:bodyPr>
            <a:lstStyle/>
            <a:p>
              <a:r>
                <a:rPr lang="en-US" sz="1400" dirty="0">
                  <a:solidFill>
                    <a:srgbClr val="DC7434"/>
                  </a:solidFill>
                </a:rPr>
                <a:t>(Note: mounting system not included)</a:t>
              </a:r>
            </a:p>
          </p:txBody>
        </p:sp>
        <p:sp>
          <p:nvSpPr>
            <p:cNvPr id="32" name="TextBox 31">
              <a:extLst>
                <a:ext uri="{FF2B5EF4-FFF2-40B4-BE49-F238E27FC236}">
                  <a16:creationId xmlns:a16="http://schemas.microsoft.com/office/drawing/2014/main" id="{BAB34D7F-6269-CF56-CEAB-F6D18D5E8021}"/>
                </a:ext>
              </a:extLst>
            </p:cNvPr>
            <p:cNvSpPr txBox="1"/>
            <p:nvPr/>
          </p:nvSpPr>
          <p:spPr>
            <a:xfrm>
              <a:off x="3142932" y="7879567"/>
              <a:ext cx="1966165" cy="430887"/>
            </a:xfrm>
            <a:prstGeom prst="rect">
              <a:avLst/>
            </a:prstGeom>
            <a:noFill/>
          </p:spPr>
          <p:txBody>
            <a:bodyPr wrap="square" lIns="0" tIns="0" rIns="0" bIns="0" rtlCol="0">
              <a:spAutoFit/>
            </a:bodyPr>
            <a:lstStyle/>
            <a:p>
              <a:r>
                <a:rPr lang="en-US" sz="1400" dirty="0">
                  <a:solidFill>
                    <a:srgbClr val="DC7434"/>
                  </a:solidFill>
                </a:rPr>
                <a:t>Collect cables to secure</a:t>
              </a:r>
            </a:p>
            <a:p>
              <a:r>
                <a:rPr lang="en-US" sz="1400" dirty="0">
                  <a:solidFill>
                    <a:srgbClr val="DC7434"/>
                  </a:solidFill>
                </a:rPr>
                <a:t>to the mounting system</a:t>
              </a:r>
            </a:p>
          </p:txBody>
        </p:sp>
        <p:sp>
          <p:nvSpPr>
            <p:cNvPr id="40" name="Oval 39">
              <a:extLst>
                <a:ext uri="{FF2B5EF4-FFF2-40B4-BE49-F238E27FC236}">
                  <a16:creationId xmlns:a16="http://schemas.microsoft.com/office/drawing/2014/main" id="{730BFF0C-025D-DC9B-11A8-2F5C7C483317}"/>
                </a:ext>
              </a:extLst>
            </p:cNvPr>
            <p:cNvSpPr/>
            <p:nvPr/>
          </p:nvSpPr>
          <p:spPr>
            <a:xfrm>
              <a:off x="2750816" y="7925144"/>
              <a:ext cx="288046" cy="288046"/>
            </a:xfrm>
            <a:prstGeom prst="ellipse">
              <a:avLst/>
            </a:prstGeom>
            <a:solidFill>
              <a:schemeClr val="bg1"/>
            </a:solidFill>
            <a:ln>
              <a:solidFill>
                <a:srgbClr val="DC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DC7434"/>
                  </a:solidFill>
                </a:rPr>
                <a:t>5</a:t>
              </a:r>
            </a:p>
          </p:txBody>
        </p:sp>
      </p:grpSp>
      <p:sp>
        <p:nvSpPr>
          <p:cNvPr id="3" name="Freeform: Shape 2">
            <a:extLst>
              <a:ext uri="{FF2B5EF4-FFF2-40B4-BE49-F238E27FC236}">
                <a16:creationId xmlns:a16="http://schemas.microsoft.com/office/drawing/2014/main" id="{A543F80F-05B3-43AD-4E2A-0D75C34AFCB0}"/>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Subtitle 2">
            <a:extLst>
              <a:ext uri="{FF2B5EF4-FFF2-40B4-BE49-F238E27FC236}">
                <a16:creationId xmlns:a16="http://schemas.microsoft.com/office/drawing/2014/main" id="{6CB28F87-CCBB-4033-6411-C994CAAB7D4E}"/>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7</a:t>
            </a:r>
          </a:p>
        </p:txBody>
      </p:sp>
    </p:spTree>
    <p:extLst>
      <p:ext uri="{BB962C8B-B14F-4D97-AF65-F5344CB8AC3E}">
        <p14:creationId xmlns:p14="http://schemas.microsoft.com/office/powerpoint/2010/main" val="284440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0F848C7-49FE-F056-9773-BB04B5304BAC}"/>
              </a:ext>
            </a:extLst>
          </p:cNvPr>
          <p:cNvGraphicFramePr>
            <a:graphicFrameLocks noChangeAspect="1"/>
          </p:cNvGraphicFramePr>
          <p:nvPr>
            <p:custDataLst>
              <p:tags r:id="rId2"/>
            </p:custDataLst>
            <p:extLst>
              <p:ext uri="{D42A27DB-BD31-4B8C-83A1-F6EECF244321}">
                <p14:modId xmlns:p14="http://schemas.microsoft.com/office/powerpoint/2010/main" val="237500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384" imgH="384" progId="TCLayout.ActiveDocument.1">
                  <p:embed/>
                </p:oleObj>
              </mc:Choice>
              <mc:Fallback>
                <p:oleObj name="think-cell Slide" r:id="rId4" imgW="384" imgH="384" progId="TCLayout.ActiveDocument.1">
                  <p:embed/>
                  <p:pic>
                    <p:nvPicPr>
                      <p:cNvPr id="20" name="Object 19" hidden="1">
                        <a:extLst>
                          <a:ext uri="{FF2B5EF4-FFF2-40B4-BE49-F238E27FC236}">
                            <a16:creationId xmlns:a16="http://schemas.microsoft.com/office/drawing/2014/main" id="{F0F848C7-49FE-F056-9773-BB04B5304B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idx="4294967295"/>
          </p:nvPr>
        </p:nvSpPr>
        <p:spPr>
          <a:xfrm>
            <a:off x="534353" y="169565"/>
            <a:ext cx="6703695" cy="397042"/>
          </a:xfrm>
        </p:spPr>
        <p:txBody>
          <a:bodyPr vert="horz">
            <a:noAutofit/>
          </a:bodyPr>
          <a:lstStyle/>
          <a:p>
            <a:r>
              <a:rPr lang="en-US" sz="2000" b="1" dirty="0">
                <a:latin typeface="+mn-lt"/>
              </a:rPr>
              <a:t>Operation - Docking			</a:t>
            </a:r>
            <a:endParaRPr lang="en-US" sz="2000" i="1" dirty="0">
              <a:latin typeface="+mn-l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9816" y="839066"/>
            <a:ext cx="1272768" cy="268130"/>
          </a:xfrm>
          <a:prstGeom prst="rect">
            <a:avLst/>
          </a:prstGeom>
        </p:spPr>
      </p:pic>
      <p:sp>
        <p:nvSpPr>
          <p:cNvPr id="9" name="TextBox 8"/>
          <p:cNvSpPr txBox="1"/>
          <p:nvPr/>
        </p:nvSpPr>
        <p:spPr>
          <a:xfrm>
            <a:off x="444975" y="1111598"/>
            <a:ext cx="6882451" cy="517065"/>
          </a:xfrm>
          <a:prstGeom prst="rect">
            <a:avLst/>
          </a:prstGeom>
          <a:noFill/>
          <a:ln>
            <a:solidFill>
              <a:srgbClr val="003E69"/>
            </a:solidFill>
          </a:ln>
        </p:spPr>
        <p:txBody>
          <a:bodyPr wrap="square" lIns="73152" tIns="73152" rIns="73152" bIns="73152" rtlCol="0">
            <a:spAutoFit/>
          </a:bodyPr>
          <a:lstStyle/>
          <a:p>
            <a:pPr algn="ctr"/>
            <a:r>
              <a:rPr lang="en-US" sz="1200" b="1" dirty="0">
                <a:solidFill>
                  <a:srgbClr val="FF0000"/>
                </a:solidFill>
              </a:rPr>
              <a:t>DO NOT FORCE NOTEBOOK ONTO DOCKING STATION. IF THERE IS RESISTANCE,</a:t>
            </a:r>
          </a:p>
          <a:p>
            <a:pPr algn="ctr"/>
            <a:r>
              <a:rPr lang="en-US" sz="1200" b="1" dirty="0">
                <a:solidFill>
                  <a:srgbClr val="FF0000"/>
                </a:solidFill>
              </a:rPr>
              <a:t>CHECK THE ALIGNMENT OF NOTEBOOK ON DOCKING STATION.</a:t>
            </a:r>
          </a:p>
        </p:txBody>
      </p:sp>
      <p:sp>
        <p:nvSpPr>
          <p:cNvPr id="17" name="TextBox 16">
            <a:extLst>
              <a:ext uri="{FF2B5EF4-FFF2-40B4-BE49-F238E27FC236}">
                <a16:creationId xmlns:a16="http://schemas.microsoft.com/office/drawing/2014/main" id="{C04110B0-2D56-A75E-EF8A-8EC94D9B0D0B}"/>
              </a:ext>
            </a:extLst>
          </p:cNvPr>
          <p:cNvSpPr txBox="1"/>
          <p:nvPr/>
        </p:nvSpPr>
        <p:spPr>
          <a:xfrm>
            <a:off x="534353" y="1760217"/>
            <a:ext cx="6703695" cy="246221"/>
          </a:xfrm>
          <a:prstGeom prst="rect">
            <a:avLst/>
          </a:prstGeom>
          <a:noFill/>
        </p:spPr>
        <p:txBody>
          <a:bodyPr wrap="square" lIns="0" tIns="0" rIns="0" bIns="0" rtlCol="0">
            <a:spAutoFit/>
          </a:bodyPr>
          <a:lstStyle/>
          <a:p>
            <a:pPr marL="342900" indent="-342900">
              <a:buClr>
                <a:srgbClr val="DC7434"/>
              </a:buClr>
              <a:buFont typeface="+mj-lt"/>
              <a:buAutoNum type="arabicPeriod"/>
            </a:pPr>
            <a:r>
              <a:rPr lang="en-US" sz="1600" dirty="0"/>
              <a:t>Ensure the Docking Station is unlatched by pushing the Lock to release</a:t>
            </a:r>
          </a:p>
        </p:txBody>
      </p:sp>
      <p:sp>
        <p:nvSpPr>
          <p:cNvPr id="18" name="TextBox 17">
            <a:extLst>
              <a:ext uri="{FF2B5EF4-FFF2-40B4-BE49-F238E27FC236}">
                <a16:creationId xmlns:a16="http://schemas.microsoft.com/office/drawing/2014/main" id="{172085F0-4731-3A55-23D2-A68DD5A3767B}"/>
              </a:ext>
            </a:extLst>
          </p:cNvPr>
          <p:cNvSpPr txBox="1"/>
          <p:nvPr/>
        </p:nvSpPr>
        <p:spPr>
          <a:xfrm>
            <a:off x="534353" y="3626964"/>
            <a:ext cx="6703695" cy="738664"/>
          </a:xfrm>
          <a:prstGeom prst="rect">
            <a:avLst/>
          </a:prstGeom>
          <a:noFill/>
        </p:spPr>
        <p:txBody>
          <a:bodyPr wrap="square" lIns="0" tIns="0" rIns="0" bIns="0" rtlCol="0">
            <a:spAutoFit/>
          </a:bodyPr>
          <a:lstStyle/>
          <a:p>
            <a:pPr marL="342900" indent="-342900">
              <a:buClr>
                <a:srgbClr val="DC7434"/>
              </a:buClr>
              <a:buFont typeface="+mj-lt"/>
              <a:buAutoNum type="arabicPeriod" startAt="2"/>
            </a:pPr>
            <a:r>
              <a:rPr lang="en-US" sz="1600" dirty="0"/>
              <a:t>With rear of computer elevated, load front of computer into Docking Station ensuring the computer’s front hook pockets align with the front hooks of the Docking Station as shown</a:t>
            </a:r>
          </a:p>
        </p:txBody>
      </p:sp>
      <p:pic>
        <p:nvPicPr>
          <p:cNvPr id="21" name="Picture 20">
            <a:extLst>
              <a:ext uri="{FF2B5EF4-FFF2-40B4-BE49-F238E27FC236}">
                <a16:creationId xmlns:a16="http://schemas.microsoft.com/office/drawing/2014/main" id="{FE0D205D-41B6-AF66-1F95-5DA4BDF37297}"/>
              </a:ext>
            </a:extLst>
          </p:cNvPr>
          <p:cNvPicPr>
            <a:picLocks noChangeAspect="1"/>
          </p:cNvPicPr>
          <p:nvPr/>
        </p:nvPicPr>
        <p:blipFill rotWithShape="1">
          <a:blip r:embed="rId7"/>
          <a:srcRect l="3537" t="5422" r="2218"/>
          <a:stretch/>
        </p:blipFill>
        <p:spPr>
          <a:xfrm>
            <a:off x="1619250" y="2230117"/>
            <a:ext cx="4533900" cy="1297414"/>
          </a:xfrm>
          <a:prstGeom prst="rect">
            <a:avLst/>
          </a:prstGeom>
        </p:spPr>
      </p:pic>
      <p:pic>
        <p:nvPicPr>
          <p:cNvPr id="23" name="Picture 22">
            <a:extLst>
              <a:ext uri="{FF2B5EF4-FFF2-40B4-BE49-F238E27FC236}">
                <a16:creationId xmlns:a16="http://schemas.microsoft.com/office/drawing/2014/main" id="{7ECD32E7-C3C7-D2A6-0553-2BDACB31025E}"/>
              </a:ext>
            </a:extLst>
          </p:cNvPr>
          <p:cNvPicPr>
            <a:picLocks noChangeAspect="1"/>
          </p:cNvPicPr>
          <p:nvPr/>
        </p:nvPicPr>
        <p:blipFill rotWithShape="1">
          <a:blip r:embed="rId8"/>
          <a:srcRect l="1542" t="8988" r="2435" b="3529"/>
          <a:stretch/>
        </p:blipFill>
        <p:spPr>
          <a:xfrm>
            <a:off x="2195448" y="4487982"/>
            <a:ext cx="3381504" cy="1481052"/>
          </a:xfrm>
          <a:prstGeom prst="rect">
            <a:avLst/>
          </a:prstGeom>
        </p:spPr>
      </p:pic>
      <p:pic>
        <p:nvPicPr>
          <p:cNvPr id="25" name="Picture 24">
            <a:extLst>
              <a:ext uri="{FF2B5EF4-FFF2-40B4-BE49-F238E27FC236}">
                <a16:creationId xmlns:a16="http://schemas.microsoft.com/office/drawing/2014/main" id="{B9CEB7A3-156D-4320-A763-4F496F719E81}"/>
              </a:ext>
            </a:extLst>
          </p:cNvPr>
          <p:cNvPicPr>
            <a:picLocks noChangeAspect="1"/>
          </p:cNvPicPr>
          <p:nvPr/>
        </p:nvPicPr>
        <p:blipFill rotWithShape="1">
          <a:blip r:embed="rId9"/>
          <a:srcRect l="9334" t="6251" r="8337" b="2730"/>
          <a:stretch/>
        </p:blipFill>
        <p:spPr>
          <a:xfrm>
            <a:off x="2607426" y="7287345"/>
            <a:ext cx="2886076" cy="1961966"/>
          </a:xfrm>
          <a:prstGeom prst="rect">
            <a:avLst/>
          </a:prstGeom>
        </p:spPr>
      </p:pic>
      <p:grpSp>
        <p:nvGrpSpPr>
          <p:cNvPr id="4" name="Group 3">
            <a:extLst>
              <a:ext uri="{FF2B5EF4-FFF2-40B4-BE49-F238E27FC236}">
                <a16:creationId xmlns:a16="http://schemas.microsoft.com/office/drawing/2014/main" id="{C4E1FF85-99AB-AC7E-1B4B-D180D1559671}"/>
              </a:ext>
            </a:extLst>
          </p:cNvPr>
          <p:cNvGrpSpPr/>
          <p:nvPr/>
        </p:nvGrpSpPr>
        <p:grpSpPr>
          <a:xfrm>
            <a:off x="534353" y="6169745"/>
            <a:ext cx="6703695" cy="1042436"/>
            <a:chOff x="698617" y="6169745"/>
            <a:chExt cx="6703695" cy="1042436"/>
          </a:xfrm>
        </p:grpSpPr>
        <p:sp>
          <p:nvSpPr>
            <p:cNvPr id="15" name="TextBox 14">
              <a:extLst>
                <a:ext uri="{FF2B5EF4-FFF2-40B4-BE49-F238E27FC236}">
                  <a16:creationId xmlns:a16="http://schemas.microsoft.com/office/drawing/2014/main" id="{D1DFA1C9-F3EB-0047-270E-02629138B8A3}"/>
                </a:ext>
              </a:extLst>
            </p:cNvPr>
            <p:cNvSpPr txBox="1"/>
            <p:nvPr/>
          </p:nvSpPr>
          <p:spPr>
            <a:xfrm>
              <a:off x="698617" y="6169745"/>
              <a:ext cx="6703695" cy="984885"/>
            </a:xfrm>
            <a:prstGeom prst="rect">
              <a:avLst/>
            </a:prstGeom>
            <a:noFill/>
          </p:spPr>
          <p:txBody>
            <a:bodyPr wrap="square" lIns="0" tIns="0" rIns="0" bIns="0" rtlCol="0">
              <a:spAutoFit/>
            </a:bodyPr>
            <a:lstStyle/>
            <a:p>
              <a:pPr marL="342900" indent="-342900">
                <a:buClr>
                  <a:srgbClr val="DC7434"/>
                </a:buClr>
                <a:buFont typeface="+mj-lt"/>
                <a:buAutoNum type="arabicPeriod" startAt="3"/>
              </a:pPr>
              <a:r>
                <a:rPr lang="en-US" sz="1600" dirty="0"/>
                <a:t>Lower back of computer onto Docking Station, ensuring computer properly aligns with the Locator Pin on the Docking Station. With computer seated on Docking Station,        apply light downward pressure to the rear of computer and,        pull the Front Latching Handle forward until latched.</a:t>
              </a:r>
            </a:p>
          </p:txBody>
        </p:sp>
        <p:sp>
          <p:nvSpPr>
            <p:cNvPr id="26" name="Oval 25">
              <a:extLst>
                <a:ext uri="{FF2B5EF4-FFF2-40B4-BE49-F238E27FC236}">
                  <a16:creationId xmlns:a16="http://schemas.microsoft.com/office/drawing/2014/main" id="{984373D9-B2AE-1207-525A-C2F178860B1A}"/>
                </a:ext>
              </a:extLst>
            </p:cNvPr>
            <p:cNvSpPr/>
            <p:nvPr/>
          </p:nvSpPr>
          <p:spPr>
            <a:xfrm>
              <a:off x="2412088" y="6662187"/>
              <a:ext cx="288046" cy="288046"/>
            </a:xfrm>
            <a:prstGeom prst="ellipse">
              <a:avLst/>
            </a:prstGeom>
            <a:solidFill>
              <a:schemeClr val="bg1"/>
            </a:solidFill>
            <a:ln>
              <a:solidFill>
                <a:srgbClr val="DC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DC7434"/>
                  </a:solidFill>
                </a:rPr>
                <a:t>a</a:t>
              </a:r>
            </a:p>
          </p:txBody>
        </p:sp>
        <p:sp>
          <p:nvSpPr>
            <p:cNvPr id="27" name="Oval 26">
              <a:extLst>
                <a:ext uri="{FF2B5EF4-FFF2-40B4-BE49-F238E27FC236}">
                  <a16:creationId xmlns:a16="http://schemas.microsoft.com/office/drawing/2014/main" id="{B14BFC4E-DE49-8333-DBE2-D24F98E87280}"/>
                </a:ext>
              </a:extLst>
            </p:cNvPr>
            <p:cNvSpPr/>
            <p:nvPr/>
          </p:nvSpPr>
          <p:spPr>
            <a:xfrm>
              <a:off x="1418452" y="6924135"/>
              <a:ext cx="288046" cy="288046"/>
            </a:xfrm>
            <a:prstGeom prst="ellipse">
              <a:avLst/>
            </a:prstGeom>
            <a:solidFill>
              <a:schemeClr val="bg1"/>
            </a:solidFill>
            <a:ln>
              <a:solidFill>
                <a:srgbClr val="DC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DC7434"/>
                  </a:solidFill>
                </a:rPr>
                <a:t>b</a:t>
              </a:r>
            </a:p>
          </p:txBody>
        </p:sp>
      </p:grpSp>
      <p:sp>
        <p:nvSpPr>
          <p:cNvPr id="5" name="Freeform: Shape 4">
            <a:extLst>
              <a:ext uri="{FF2B5EF4-FFF2-40B4-BE49-F238E27FC236}">
                <a16:creationId xmlns:a16="http://schemas.microsoft.com/office/drawing/2014/main" id="{C43A28BF-93B5-348A-F5EB-A40DA9AE97BE}"/>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6" name="Subtitle 2">
            <a:extLst>
              <a:ext uri="{FF2B5EF4-FFF2-40B4-BE49-F238E27FC236}">
                <a16:creationId xmlns:a16="http://schemas.microsoft.com/office/drawing/2014/main" id="{E3FCA879-2F18-E66E-58B6-E2416160BAE9}"/>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8</a:t>
            </a:r>
          </a:p>
        </p:txBody>
      </p:sp>
    </p:spTree>
    <p:extLst>
      <p:ext uri="{BB962C8B-B14F-4D97-AF65-F5344CB8AC3E}">
        <p14:creationId xmlns:p14="http://schemas.microsoft.com/office/powerpoint/2010/main" val="185953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F0F848C7-49FE-F056-9773-BB04B5304BAC}"/>
              </a:ext>
            </a:extLst>
          </p:cNvPr>
          <p:cNvGraphicFramePr>
            <a:graphicFrameLocks noChangeAspect="1"/>
          </p:cNvGraphicFramePr>
          <p:nvPr>
            <p:custDataLst>
              <p:tags r:id="rId2"/>
            </p:custDataLst>
            <p:extLst>
              <p:ext uri="{D42A27DB-BD31-4B8C-83A1-F6EECF244321}">
                <p14:modId xmlns:p14="http://schemas.microsoft.com/office/powerpoint/2010/main" val="31917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384" imgH="384" progId="TCLayout.ActiveDocument.1">
                  <p:embed/>
                </p:oleObj>
              </mc:Choice>
              <mc:Fallback>
                <p:oleObj name="think-cell Slide" r:id="rId4" imgW="384" imgH="384" progId="TCLayout.ActiveDocument.1">
                  <p:embed/>
                  <p:pic>
                    <p:nvPicPr>
                      <p:cNvPr id="20" name="Object 19" hidden="1">
                        <a:extLst>
                          <a:ext uri="{FF2B5EF4-FFF2-40B4-BE49-F238E27FC236}">
                            <a16:creationId xmlns:a16="http://schemas.microsoft.com/office/drawing/2014/main" id="{F0F848C7-49FE-F056-9773-BB04B5304B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idx="4294967295"/>
          </p:nvPr>
        </p:nvSpPr>
        <p:spPr>
          <a:xfrm>
            <a:off x="534353" y="169565"/>
            <a:ext cx="6703695" cy="397042"/>
          </a:xfrm>
        </p:spPr>
        <p:txBody>
          <a:bodyPr vert="horz">
            <a:noAutofit/>
          </a:bodyPr>
          <a:lstStyle/>
          <a:p>
            <a:r>
              <a:rPr lang="en-US" sz="2000" b="1" dirty="0">
                <a:latin typeface="+mn-lt"/>
              </a:rPr>
              <a:t>Operation – Docking                     </a:t>
            </a:r>
            <a:r>
              <a:rPr lang="en-US" sz="2000" i="1" dirty="0">
                <a:latin typeface="+mn-lt"/>
              </a:rPr>
              <a:t>(Continued)                </a:t>
            </a:r>
            <a:r>
              <a:rPr lang="en-US" sz="2000" b="1" dirty="0">
                <a:latin typeface="+mn-lt"/>
              </a:rPr>
              <a:t>	</a:t>
            </a:r>
            <a:endParaRPr lang="en-US" sz="2000" i="1" dirty="0">
              <a:latin typeface="+mn-lt"/>
            </a:endParaRPr>
          </a:p>
        </p:txBody>
      </p:sp>
      <p:sp>
        <p:nvSpPr>
          <p:cNvPr id="17" name="TextBox 16">
            <a:extLst>
              <a:ext uri="{FF2B5EF4-FFF2-40B4-BE49-F238E27FC236}">
                <a16:creationId xmlns:a16="http://schemas.microsoft.com/office/drawing/2014/main" id="{C04110B0-2D56-A75E-EF8A-8EC94D9B0D0B}"/>
              </a:ext>
            </a:extLst>
          </p:cNvPr>
          <p:cNvSpPr txBox="1"/>
          <p:nvPr/>
        </p:nvSpPr>
        <p:spPr>
          <a:xfrm>
            <a:off x="534353" y="827933"/>
            <a:ext cx="6703695" cy="553998"/>
          </a:xfrm>
          <a:prstGeom prst="rect">
            <a:avLst/>
          </a:prstGeom>
          <a:noFill/>
        </p:spPr>
        <p:txBody>
          <a:bodyPr wrap="square" lIns="0" tIns="0" rIns="0" bIns="0" rtlCol="0">
            <a:spAutoFit/>
          </a:bodyPr>
          <a:lstStyle/>
          <a:p>
            <a:pPr marL="342900" indent="-342900">
              <a:buClr>
                <a:srgbClr val="DC7434"/>
              </a:buClr>
              <a:buFont typeface="+mj-lt"/>
              <a:buAutoNum type="arabicPeriod" startAt="4"/>
            </a:pPr>
            <a:r>
              <a:rPr lang="en-US" dirty="0"/>
              <a:t>For theft deterrence, secure computer by locking Docking Station with supplied key (Hardware Kit Item 2).</a:t>
            </a:r>
          </a:p>
        </p:txBody>
      </p:sp>
      <p:pic>
        <p:nvPicPr>
          <p:cNvPr id="5" name="Picture 4">
            <a:extLst>
              <a:ext uri="{FF2B5EF4-FFF2-40B4-BE49-F238E27FC236}">
                <a16:creationId xmlns:a16="http://schemas.microsoft.com/office/drawing/2014/main" id="{E6F2BC14-B28A-F9EF-206C-218F0156A185}"/>
              </a:ext>
            </a:extLst>
          </p:cNvPr>
          <p:cNvPicPr>
            <a:picLocks noChangeAspect="1"/>
          </p:cNvPicPr>
          <p:nvPr/>
        </p:nvPicPr>
        <p:blipFill rotWithShape="1">
          <a:blip r:embed="rId6"/>
          <a:srcRect l="4043" t="5251" r="5412" b="18071"/>
          <a:stretch/>
        </p:blipFill>
        <p:spPr>
          <a:xfrm>
            <a:off x="1876425" y="1533207"/>
            <a:ext cx="4019550" cy="1117600"/>
          </a:xfrm>
          <a:prstGeom prst="rect">
            <a:avLst/>
          </a:prstGeom>
        </p:spPr>
      </p:pic>
      <p:sp>
        <p:nvSpPr>
          <p:cNvPr id="6" name="Rectangle 5">
            <a:extLst>
              <a:ext uri="{FF2B5EF4-FFF2-40B4-BE49-F238E27FC236}">
                <a16:creationId xmlns:a16="http://schemas.microsoft.com/office/drawing/2014/main" id="{F61187C1-D3F2-0C52-17A0-16E05F4846ED}"/>
              </a:ext>
            </a:extLst>
          </p:cNvPr>
          <p:cNvSpPr/>
          <p:nvPr/>
        </p:nvSpPr>
        <p:spPr>
          <a:xfrm flipV="1">
            <a:off x="193409" y="3689877"/>
            <a:ext cx="7486651" cy="4920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 name="Title 1">
            <a:extLst>
              <a:ext uri="{FF2B5EF4-FFF2-40B4-BE49-F238E27FC236}">
                <a16:creationId xmlns:a16="http://schemas.microsoft.com/office/drawing/2014/main" id="{75B845C4-E330-4197-06FC-FE4950F3D6E3}"/>
              </a:ext>
            </a:extLst>
          </p:cNvPr>
          <p:cNvSpPr txBox="1">
            <a:spLocks/>
          </p:cNvSpPr>
          <p:nvPr/>
        </p:nvSpPr>
        <p:spPr>
          <a:xfrm>
            <a:off x="580125" y="3314757"/>
            <a:ext cx="6703695" cy="276999"/>
          </a:xfrm>
          <a:prstGeom prst="rect">
            <a:avLst/>
          </a:prstGeom>
        </p:spPr>
        <p:txBody>
          <a:bodyPr vert="horz" wrap="square" lIns="0" tIns="0" rIns="0" bIns="0" rtlCol="0" anchor="ctr">
            <a:sp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Operation - Undocking</a:t>
            </a:r>
            <a:endParaRPr lang="en-US" sz="2000" i="1" dirty="0">
              <a:latin typeface="+mn-lt"/>
            </a:endParaRPr>
          </a:p>
        </p:txBody>
      </p:sp>
      <p:sp>
        <p:nvSpPr>
          <p:cNvPr id="8" name="TextBox 7">
            <a:extLst>
              <a:ext uri="{FF2B5EF4-FFF2-40B4-BE49-F238E27FC236}">
                <a16:creationId xmlns:a16="http://schemas.microsoft.com/office/drawing/2014/main" id="{4C21DE6B-BA1D-5F1A-C003-B083C2785F64}"/>
              </a:ext>
            </a:extLst>
          </p:cNvPr>
          <p:cNvSpPr txBox="1"/>
          <p:nvPr/>
        </p:nvSpPr>
        <p:spPr>
          <a:xfrm>
            <a:off x="534353" y="4124604"/>
            <a:ext cx="6703695" cy="276999"/>
          </a:xfrm>
          <a:prstGeom prst="rect">
            <a:avLst/>
          </a:prstGeom>
          <a:noFill/>
        </p:spPr>
        <p:txBody>
          <a:bodyPr wrap="square" lIns="0" tIns="0" rIns="0" bIns="0" rtlCol="0">
            <a:spAutoFit/>
          </a:bodyPr>
          <a:lstStyle/>
          <a:p>
            <a:pPr marL="342900" indent="-342900">
              <a:buClr>
                <a:srgbClr val="DC7434"/>
              </a:buClr>
              <a:buFont typeface="+mj-lt"/>
              <a:buAutoNum type="arabicPeriod"/>
            </a:pPr>
            <a:r>
              <a:rPr lang="en-US" dirty="0"/>
              <a:t>If previously locked, unlock Docking Station using supplied key</a:t>
            </a:r>
          </a:p>
        </p:txBody>
      </p:sp>
      <p:sp>
        <p:nvSpPr>
          <p:cNvPr id="12" name="TextBox 11">
            <a:extLst>
              <a:ext uri="{FF2B5EF4-FFF2-40B4-BE49-F238E27FC236}">
                <a16:creationId xmlns:a16="http://schemas.microsoft.com/office/drawing/2014/main" id="{0C3DAE91-CB50-3826-00B7-2A071165BFE6}"/>
              </a:ext>
            </a:extLst>
          </p:cNvPr>
          <p:cNvSpPr txBox="1"/>
          <p:nvPr/>
        </p:nvSpPr>
        <p:spPr>
          <a:xfrm>
            <a:off x="534353" y="6354505"/>
            <a:ext cx="6703695" cy="276999"/>
          </a:xfrm>
          <a:prstGeom prst="rect">
            <a:avLst/>
          </a:prstGeom>
          <a:noFill/>
        </p:spPr>
        <p:txBody>
          <a:bodyPr wrap="square" lIns="0" tIns="0" rIns="0" bIns="0" rtlCol="0">
            <a:spAutoFit/>
          </a:bodyPr>
          <a:lstStyle/>
          <a:p>
            <a:pPr marL="342900" indent="-342900">
              <a:buClr>
                <a:srgbClr val="DC7434"/>
              </a:buClr>
              <a:buFont typeface="+mj-lt"/>
              <a:buAutoNum type="arabicPeriod" startAt="2"/>
            </a:pPr>
            <a:r>
              <a:rPr lang="en-US" dirty="0"/>
              <a:t>Depress Barrel Lock to unlatch Docking Station from computer.</a:t>
            </a:r>
          </a:p>
        </p:txBody>
      </p:sp>
      <p:pic>
        <p:nvPicPr>
          <p:cNvPr id="14" name="Picture 13">
            <a:extLst>
              <a:ext uri="{FF2B5EF4-FFF2-40B4-BE49-F238E27FC236}">
                <a16:creationId xmlns:a16="http://schemas.microsoft.com/office/drawing/2014/main" id="{55CBE62C-DB87-9EB0-7887-AB2C69944D55}"/>
              </a:ext>
            </a:extLst>
          </p:cNvPr>
          <p:cNvPicPr>
            <a:picLocks noChangeAspect="1"/>
          </p:cNvPicPr>
          <p:nvPr/>
        </p:nvPicPr>
        <p:blipFill rotWithShape="1">
          <a:blip r:embed="rId7"/>
          <a:srcRect l="5053" t="6350" r="2568" b="5230"/>
          <a:stretch/>
        </p:blipFill>
        <p:spPr>
          <a:xfrm>
            <a:off x="1910524" y="4814888"/>
            <a:ext cx="3951353" cy="1128712"/>
          </a:xfrm>
          <a:prstGeom prst="rect">
            <a:avLst/>
          </a:prstGeom>
        </p:spPr>
      </p:pic>
      <p:pic>
        <p:nvPicPr>
          <p:cNvPr id="19" name="Picture 18">
            <a:extLst>
              <a:ext uri="{FF2B5EF4-FFF2-40B4-BE49-F238E27FC236}">
                <a16:creationId xmlns:a16="http://schemas.microsoft.com/office/drawing/2014/main" id="{DD1F315F-6051-A396-0E6C-122363C32E89}"/>
              </a:ext>
            </a:extLst>
          </p:cNvPr>
          <p:cNvPicPr>
            <a:picLocks noChangeAspect="1"/>
          </p:cNvPicPr>
          <p:nvPr/>
        </p:nvPicPr>
        <p:blipFill rotWithShape="1">
          <a:blip r:embed="rId8"/>
          <a:srcRect l="7185" t="5734" r="17174" b="17388"/>
          <a:stretch/>
        </p:blipFill>
        <p:spPr>
          <a:xfrm>
            <a:off x="2218085" y="6828730"/>
            <a:ext cx="3336230" cy="2197100"/>
          </a:xfrm>
          <a:prstGeom prst="rect">
            <a:avLst/>
          </a:prstGeom>
        </p:spPr>
      </p:pic>
      <p:sp>
        <p:nvSpPr>
          <p:cNvPr id="3" name="Freeform: Shape 2">
            <a:extLst>
              <a:ext uri="{FF2B5EF4-FFF2-40B4-BE49-F238E27FC236}">
                <a16:creationId xmlns:a16="http://schemas.microsoft.com/office/drawing/2014/main" id="{666958B0-2586-BB93-311E-803EAF314DB5}"/>
              </a:ext>
            </a:extLst>
          </p:cNvPr>
          <p:cNvSpPr/>
          <p:nvPr/>
        </p:nvSpPr>
        <p:spPr>
          <a:xfrm>
            <a:off x="6374674" y="8888064"/>
            <a:ext cx="1234187" cy="484728"/>
          </a:xfrm>
          <a:custGeom>
            <a:avLst/>
            <a:gdLst>
              <a:gd name="connsiteX0" fmla="*/ 0 w 2011680"/>
              <a:gd name="connsiteY0" fmla="*/ 0 h 914400"/>
              <a:gd name="connsiteX1" fmla="*/ 2011680 w 2011680"/>
              <a:gd name="connsiteY1" fmla="*/ 0 h 914400"/>
              <a:gd name="connsiteX2" fmla="*/ 2011680 w 2011680"/>
              <a:gd name="connsiteY2" fmla="*/ 914400 h 914400"/>
              <a:gd name="connsiteX3" fmla="*/ 530352 w 2011680"/>
              <a:gd name="connsiteY3" fmla="*/ 914400 h 914400"/>
              <a:gd name="connsiteX4" fmla="*/ 0 w 201168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914400">
                <a:moveTo>
                  <a:pt x="0" y="0"/>
                </a:moveTo>
                <a:lnTo>
                  <a:pt x="2011680" y="0"/>
                </a:lnTo>
                <a:lnTo>
                  <a:pt x="2011680" y="914400"/>
                </a:lnTo>
                <a:lnTo>
                  <a:pt x="530352" y="914400"/>
                </a:lnTo>
                <a:lnTo>
                  <a:pt x="0" y="0"/>
                </a:lnTo>
                <a:close/>
              </a:path>
            </a:pathLst>
          </a:cu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4" name="Subtitle 2">
            <a:extLst>
              <a:ext uri="{FF2B5EF4-FFF2-40B4-BE49-F238E27FC236}">
                <a16:creationId xmlns:a16="http://schemas.microsoft.com/office/drawing/2014/main" id="{8159D1B3-DCFB-90C4-AB4F-A6272A9B369B}"/>
              </a:ext>
            </a:extLst>
          </p:cNvPr>
          <p:cNvSpPr txBox="1">
            <a:spLocks/>
          </p:cNvSpPr>
          <p:nvPr/>
        </p:nvSpPr>
        <p:spPr>
          <a:xfrm>
            <a:off x="6851685" y="8943939"/>
            <a:ext cx="280164" cy="372978"/>
          </a:xfrm>
          <a:prstGeom prst="rect">
            <a:avLst/>
          </a:prstGeom>
        </p:spPr>
        <p:txBody>
          <a:bodyPr vert="horz" wrap="square" lIns="0" tIns="0" rIns="0" bIns="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ctr">
              <a:lnSpc>
                <a:spcPct val="100000"/>
              </a:lnSpc>
              <a:spcBef>
                <a:spcPts val="0"/>
              </a:spcBef>
            </a:pPr>
            <a:r>
              <a:rPr lang="en-US" dirty="0">
                <a:solidFill>
                  <a:schemeClr val="bg1"/>
                </a:solidFill>
              </a:rPr>
              <a:t>9</a:t>
            </a:r>
          </a:p>
        </p:txBody>
      </p:sp>
    </p:spTree>
    <p:extLst>
      <p:ext uri="{BB962C8B-B14F-4D97-AF65-F5344CB8AC3E}">
        <p14:creationId xmlns:p14="http://schemas.microsoft.com/office/powerpoint/2010/main" val="1592534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4103</TotalTime>
  <Words>1601</Words>
  <Application>Microsoft Office PowerPoint</Application>
  <PresentationFormat>Custom</PresentationFormat>
  <Paragraphs>192</Paragraphs>
  <Slides>11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Office Theme</vt:lpstr>
      <vt:lpstr>think-cell Slide</vt:lpstr>
      <vt:lpstr>Owner’s Manual Havis Docking Station For GETAC V110 Convertible Notebook</vt:lpstr>
      <vt:lpstr>Before Beginning          (original instructions)</vt:lpstr>
      <vt:lpstr>PowerPoint Presentation</vt:lpstr>
      <vt:lpstr>PowerPoint Presentation</vt:lpstr>
      <vt:lpstr>Port Replication Capability         </vt:lpstr>
      <vt:lpstr>Installation         </vt:lpstr>
      <vt:lpstr>Cable Management</vt:lpstr>
      <vt:lpstr>Operation - Docking   </vt:lpstr>
      <vt:lpstr>Operation – Docking                     (Continued)                 </vt:lpstr>
      <vt:lpstr>Operation – Undocking              (Continued)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Jamison</dc:creator>
  <cp:lastModifiedBy>Sara Meyer</cp:lastModifiedBy>
  <cp:revision>149</cp:revision>
  <cp:lastPrinted>2022-01-24T15:40:54Z</cp:lastPrinted>
  <dcterms:created xsi:type="dcterms:W3CDTF">2017-12-28T20:23:56Z</dcterms:created>
  <dcterms:modified xsi:type="dcterms:W3CDTF">2023-04-26T14:48:34Z</dcterms:modified>
</cp:coreProperties>
</file>