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sldIdLst>
    <p:sldId id="256" r:id="rId3"/>
    <p:sldId id="257" r:id="rId4"/>
    <p:sldId id="281" r:id="rId5"/>
    <p:sldId id="260" r:id="rId6"/>
    <p:sldId id="269" r:id="rId7"/>
    <p:sldId id="264" r:id="rId8"/>
    <p:sldId id="265" r:id="rId9"/>
    <p:sldId id="273" r:id="rId10"/>
    <p:sldId id="282" r:id="rId11"/>
    <p:sldId id="272" r:id="rId12"/>
    <p:sldId id="274" r:id="rId13"/>
    <p:sldId id="276" r:id="rId14"/>
    <p:sldId id="277" r:id="rId15"/>
    <p:sldId id="275" r:id="rId16"/>
    <p:sldId id="266" r:id="rId17"/>
    <p:sldId id="279" r:id="rId18"/>
    <p:sldId id="280" r:id="rId19"/>
    <p:sldId id="284" r:id="rId20"/>
    <p:sldId id="278" r:id="rId21"/>
    <p:sldId id="268" r:id="rId2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E69"/>
    <a:srgbClr val="003D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78" autoAdjust="0"/>
    <p:restoredTop sz="94660"/>
  </p:normalViewPr>
  <p:slideViewPr>
    <p:cSldViewPr snapToGrid="0">
      <p:cViewPr varScale="1">
        <p:scale>
          <a:sx n="56" d="100"/>
          <a:sy n="56" d="100"/>
        </p:scale>
        <p:origin x="1812" y="4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7772400" cy="10058399"/>
          </a:xfrm>
          <a:prstGeom prst="rect">
            <a:avLst/>
          </a:prstGeom>
        </p:spPr>
      </p:pic>
    </p:spTree>
    <p:extLst>
      <p:ext uri="{BB962C8B-B14F-4D97-AF65-F5344CB8AC3E}">
        <p14:creationId xmlns:p14="http://schemas.microsoft.com/office/powerpoint/2010/main" val="3797774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7772400" cy="10058399"/>
          </a:xfrm>
          <a:prstGeom prst="rect">
            <a:avLst/>
          </a:prstGeom>
        </p:spPr>
      </p:pic>
    </p:spTree>
    <p:extLst>
      <p:ext uri="{BB962C8B-B14F-4D97-AF65-F5344CB8AC3E}">
        <p14:creationId xmlns:p14="http://schemas.microsoft.com/office/powerpoint/2010/main" val="3166819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p:cNvSpPr/>
          <p:nvPr userDrawn="1"/>
        </p:nvSpPr>
        <p:spPr>
          <a:xfrm>
            <a:off x="120316" y="1082842"/>
            <a:ext cx="7507705" cy="409074"/>
          </a:xfrm>
          <a:prstGeom prst="rect">
            <a:avLst/>
          </a:prstGeom>
          <a:solidFill>
            <a:srgbClr val="003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7772400" cy="10058399"/>
          </a:xfrm>
          <a:prstGeom prst="rect">
            <a:avLst/>
          </a:prstGeom>
        </p:spPr>
      </p:pic>
    </p:spTree>
    <p:extLst>
      <p:ext uri="{BB962C8B-B14F-4D97-AF65-F5344CB8AC3E}">
        <p14:creationId xmlns:p14="http://schemas.microsoft.com/office/powerpoint/2010/main" val="1909956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7772400" cy="10058399"/>
          </a:xfrm>
          <a:prstGeom prst="rect">
            <a:avLst/>
          </a:prstGeom>
        </p:spPr>
      </p:pic>
    </p:spTree>
    <p:extLst>
      <p:ext uri="{BB962C8B-B14F-4D97-AF65-F5344CB8AC3E}">
        <p14:creationId xmlns:p14="http://schemas.microsoft.com/office/powerpoint/2010/main" val="5988424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1B00EAF7-860A-41FF-A313-A96B1DE698C6}" type="datetimeFigureOut">
              <a:rPr lang="en-US" smtClean="0"/>
              <a:t>6/16/2025</a:t>
            </a:fld>
            <a:endParaRPr lang="en-US" dirty="0"/>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9F056253-3F35-4859-A1A9-462AA397939F}" type="slidenum">
              <a:rPr lang="en-US" smtClean="0"/>
              <a:t>‹#›</a:t>
            </a:fld>
            <a:endParaRPr lang="en-US" dirty="0"/>
          </a:p>
        </p:txBody>
      </p:sp>
    </p:spTree>
    <p:extLst>
      <p:ext uri="{BB962C8B-B14F-4D97-AF65-F5344CB8AC3E}">
        <p14:creationId xmlns:p14="http://schemas.microsoft.com/office/powerpoint/2010/main" val="305544145"/>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9F056253-3F35-4859-A1A9-462AA397939F}" type="slidenum">
              <a:rPr lang="en-US" smtClean="0"/>
              <a:t>‹#›</a:t>
            </a:fld>
            <a:endParaRPr lang="en-US" dirty="0"/>
          </a:p>
        </p:txBody>
      </p:sp>
    </p:spTree>
    <p:extLst>
      <p:ext uri="{BB962C8B-B14F-4D97-AF65-F5344CB8AC3E}">
        <p14:creationId xmlns:p14="http://schemas.microsoft.com/office/powerpoint/2010/main" val="2332925578"/>
      </p:ext>
    </p:extLst>
  </p:cSld>
  <p:clrMap bg1="lt1" tx1="dk1" bg2="lt2" tx2="dk2" accent1="accent1" accent2="accent2" accent3="accent3" accent4="accent4" accent5="accent5" accent6="accent6" hlink="hlink" folHlink="folHlink"/>
  <p:sldLayoutIdLst>
    <p:sldLayoutId id="2147483664" r:id="rId1"/>
    <p:sldLayoutId id="2147483665" r:id="rId2"/>
  </p:sldLayoutIdLst>
  <p:hf sldNum="0" hdr="0" ftr="0" dt="0"/>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7.jpeg"/><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53.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5.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jpe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 Id="rId9" Type="http://schemas.openxmlformats.org/officeDocument/2006/relationships/image" Target="../media/image67.png"/></Relationships>
</file>

<file path=ppt/slides/_rels/slide1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70.png"/></Relationships>
</file>

<file path=ppt/slides/_rels/slide17.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0.png"/><Relationship Id="rId7" Type="http://schemas.openxmlformats.org/officeDocument/2006/relationships/image" Target="../media/image70.pn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71.png"/><Relationship Id="rId4" Type="http://schemas.openxmlformats.org/officeDocument/2006/relationships/image" Target="../media/image6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 Id="rId9" Type="http://schemas.openxmlformats.org/officeDocument/2006/relationships/image" Target="../media/image8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1.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idx="4294967295"/>
          </p:nvPr>
        </p:nvSpPr>
        <p:spPr>
          <a:xfrm>
            <a:off x="372979" y="134112"/>
            <a:ext cx="6087980" cy="950976"/>
          </a:xfrm>
        </p:spPr>
        <p:txBody>
          <a:bodyPr anchor="t">
            <a:noAutofit/>
          </a:bodyPr>
          <a:lstStyle>
            <a:lvl1pPr algn="l">
              <a:defRPr sz="2400" baseline="0">
                <a:solidFill>
                  <a:schemeClr val="bg1"/>
                </a:solidFill>
                <a:latin typeface="+mn-lt"/>
              </a:defRPr>
            </a:lvl1pPr>
          </a:lstStyle>
          <a:p>
            <a:r>
              <a:rPr lang="en-US" sz="2200" dirty="0"/>
              <a:t>Owner’s Manual</a:t>
            </a:r>
            <a:br>
              <a:rPr lang="en-US" sz="2200" dirty="0"/>
            </a:br>
            <a:r>
              <a:rPr lang="en-US" sz="2200" dirty="0"/>
              <a:t>Havis Tablet Docking Stations</a:t>
            </a:r>
            <a:br>
              <a:rPr lang="en-US" sz="2200" dirty="0"/>
            </a:br>
            <a:r>
              <a:rPr lang="en-US" sz="2200" dirty="0"/>
              <a:t>and Tablet Cases</a:t>
            </a:r>
          </a:p>
        </p:txBody>
      </p:sp>
      <p:sp>
        <p:nvSpPr>
          <p:cNvPr id="6" name="Subtitle 2"/>
          <p:cNvSpPr>
            <a:spLocks noGrp="1"/>
          </p:cNvSpPr>
          <p:nvPr>
            <p:ph type="subTitle" idx="4294967295"/>
          </p:nvPr>
        </p:nvSpPr>
        <p:spPr>
          <a:xfrm>
            <a:off x="372977" y="1109549"/>
            <a:ext cx="6427871" cy="372978"/>
          </a:xfrm>
        </p:spPr>
        <p:txBody>
          <a:bodyPr>
            <a:normAutofit/>
          </a:bodyPr>
          <a:lstStyle>
            <a:lvl1pPr marL="0" indent="0" algn="l">
              <a:buNone/>
              <a:defRPr sz="2000">
                <a:solidFill>
                  <a:srgbClr val="003D69"/>
                </a:solidFill>
                <a:latin typeface="+mn-lt"/>
              </a:defRPr>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dirty="0"/>
              <a:t>DS-TAB-401 Tablet Dock</a:t>
            </a:r>
          </a:p>
          <a:p>
            <a:endParaRPr lang="en-US" dirty="0"/>
          </a:p>
        </p:txBody>
      </p:sp>
      <p:sp>
        <p:nvSpPr>
          <p:cNvPr id="7" name="Subtitle 2"/>
          <p:cNvSpPr txBox="1">
            <a:spLocks/>
          </p:cNvSpPr>
          <p:nvPr/>
        </p:nvSpPr>
        <p:spPr>
          <a:xfrm>
            <a:off x="372979" y="1900995"/>
            <a:ext cx="6427871" cy="1251282"/>
          </a:xfrm>
          <a:prstGeom prst="rect">
            <a:avLst/>
          </a:prstGeom>
        </p:spPr>
        <p:txBody>
          <a:bodyPr vert="horz" lIns="91440" tIns="45720" rIns="91440" bIns="45720" numCol="3" rtlCol="0">
            <a:normAutofit/>
          </a:bodyPr>
          <a:lstStyle>
            <a:lvl1pPr marL="0" indent="0" algn="l"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nSpc>
                <a:spcPct val="60000"/>
              </a:lnSpc>
            </a:pPr>
            <a:endParaRPr lang="en-US" sz="1200" dirty="0"/>
          </a:p>
        </p:txBody>
      </p:sp>
      <p:sp>
        <p:nvSpPr>
          <p:cNvPr id="4" name="TextBox 3"/>
          <p:cNvSpPr txBox="1"/>
          <p:nvPr/>
        </p:nvSpPr>
        <p:spPr>
          <a:xfrm>
            <a:off x="5705856" y="8826853"/>
            <a:ext cx="1901952" cy="646331"/>
          </a:xfrm>
          <a:prstGeom prst="rect">
            <a:avLst/>
          </a:prstGeom>
          <a:noFill/>
        </p:spPr>
        <p:txBody>
          <a:bodyPr wrap="square" rtlCol="0">
            <a:spAutoFit/>
          </a:bodyPr>
          <a:lstStyle/>
          <a:p>
            <a:pPr algn="ctr"/>
            <a:r>
              <a:rPr lang="en-US" b="1" baseline="30000" dirty="0">
                <a:solidFill>
                  <a:srgbClr val="003E69"/>
                </a:solidFill>
              </a:rPr>
              <a:t>Havis, Inc.</a:t>
            </a:r>
          </a:p>
          <a:p>
            <a:pPr algn="ctr"/>
            <a:r>
              <a:rPr lang="en-US" baseline="30000" dirty="0">
                <a:solidFill>
                  <a:srgbClr val="003E69"/>
                </a:solidFill>
              </a:rPr>
              <a:t>75 Jacksonville Road</a:t>
            </a:r>
          </a:p>
          <a:p>
            <a:pPr algn="ctr"/>
            <a:r>
              <a:rPr lang="en-US" baseline="30000" dirty="0">
                <a:solidFill>
                  <a:srgbClr val="003E69"/>
                </a:solidFill>
              </a:rPr>
              <a:t>Warminster, PA 18974</a:t>
            </a:r>
          </a:p>
        </p:txBody>
      </p:sp>
      <p:sp>
        <p:nvSpPr>
          <p:cNvPr id="9" name="Subtitle 2"/>
          <p:cNvSpPr txBox="1">
            <a:spLocks/>
          </p:cNvSpPr>
          <p:nvPr/>
        </p:nvSpPr>
        <p:spPr>
          <a:xfrm>
            <a:off x="372979" y="4968201"/>
            <a:ext cx="6427871" cy="372978"/>
          </a:xfrm>
          <a:prstGeom prst="rect">
            <a:avLst/>
          </a:prstGeom>
        </p:spPr>
        <p:txBody>
          <a:bodyPr vert="horz" lIns="91440" tIns="45720" rIns="91440" bIns="45720" rtlCol="0">
            <a:normAutofit/>
          </a:bodyPr>
          <a:lstStyle>
            <a:lvl1pPr marL="0" indent="0" algn="l" defTabSz="777240" rtl="0" eaLnBrk="1" latinLnBrk="0" hangingPunct="1">
              <a:lnSpc>
                <a:spcPct val="90000"/>
              </a:lnSpc>
              <a:spcBef>
                <a:spcPts val="850"/>
              </a:spcBef>
              <a:buFont typeface="Arial" panose="020B0604020202020204" pitchFamily="34" charset="0"/>
              <a:buNone/>
              <a:defRPr sz="2000" kern="1200">
                <a:solidFill>
                  <a:srgbClr val="003D69"/>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r>
              <a:rPr lang="en-US" dirty="0"/>
              <a:t>TC-4XX Tablet Case</a:t>
            </a:r>
          </a:p>
        </p:txBody>
      </p:sp>
      <p:sp>
        <p:nvSpPr>
          <p:cNvPr id="3" name="TextBox 2"/>
          <p:cNvSpPr txBox="1"/>
          <p:nvPr/>
        </p:nvSpPr>
        <p:spPr>
          <a:xfrm>
            <a:off x="372979" y="9278112"/>
            <a:ext cx="1645002" cy="200055"/>
          </a:xfrm>
          <a:prstGeom prst="rect">
            <a:avLst/>
          </a:prstGeom>
          <a:noFill/>
        </p:spPr>
        <p:txBody>
          <a:bodyPr wrap="none" rtlCol="0">
            <a:spAutoFit/>
          </a:bodyPr>
          <a:lstStyle/>
          <a:p>
            <a:r>
              <a:rPr lang="en-US" sz="700" dirty="0">
                <a:solidFill>
                  <a:schemeClr val="bg1">
                    <a:lumMod val="50000"/>
                  </a:schemeClr>
                </a:solidFill>
              </a:rPr>
              <a:t>DS-TAB-401^TC-4XX-SERIES_OMN_0325</a:t>
            </a:r>
          </a:p>
        </p:txBody>
      </p:sp>
      <p:sp>
        <p:nvSpPr>
          <p:cNvPr id="8" name="Subtitle 2">
            <a:extLst>
              <a:ext uri="{FF2B5EF4-FFF2-40B4-BE49-F238E27FC236}">
                <a16:creationId xmlns:a16="http://schemas.microsoft.com/office/drawing/2014/main" id="{99B816C5-0217-02D7-9C28-8B8BE3C294E0}"/>
              </a:ext>
            </a:extLst>
          </p:cNvPr>
          <p:cNvSpPr txBox="1">
            <a:spLocks/>
          </p:cNvSpPr>
          <p:nvPr/>
        </p:nvSpPr>
        <p:spPr>
          <a:xfrm>
            <a:off x="372976" y="5269847"/>
            <a:ext cx="6427871" cy="372978"/>
          </a:xfrm>
          <a:prstGeom prst="rect">
            <a:avLst/>
          </a:prstGeom>
        </p:spPr>
        <p:txBody>
          <a:bodyPr vert="horz" lIns="91440" tIns="45720" rIns="91440" bIns="45720" rtlCol="0">
            <a:normAutofit/>
          </a:bodyPr>
          <a:lstStyle>
            <a:lvl1pPr marL="0" indent="0" algn="l" defTabSz="777240" rtl="0" eaLnBrk="1" latinLnBrk="0" hangingPunct="1">
              <a:lnSpc>
                <a:spcPct val="90000"/>
              </a:lnSpc>
              <a:spcBef>
                <a:spcPts val="850"/>
              </a:spcBef>
              <a:buFont typeface="Arial" panose="020B0604020202020204" pitchFamily="34" charset="0"/>
              <a:buNone/>
              <a:defRPr sz="2000" kern="1200">
                <a:solidFill>
                  <a:srgbClr val="003D69"/>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r>
              <a:rPr lang="en-US" sz="1600" dirty="0"/>
              <a:t>(TC-401 shown below)</a:t>
            </a:r>
          </a:p>
          <a:p>
            <a:endParaRPr lang="en-US" dirty="0"/>
          </a:p>
        </p:txBody>
      </p:sp>
      <p:pic>
        <p:nvPicPr>
          <p:cNvPr id="13" name="Picture 12">
            <a:extLst>
              <a:ext uri="{FF2B5EF4-FFF2-40B4-BE49-F238E27FC236}">
                <a16:creationId xmlns:a16="http://schemas.microsoft.com/office/drawing/2014/main" id="{04F9E59C-C8B4-7E16-B7F4-C52E521830D4}"/>
              </a:ext>
            </a:extLst>
          </p:cNvPr>
          <p:cNvPicPr>
            <a:picLocks noChangeAspect="1"/>
          </p:cNvPicPr>
          <p:nvPr/>
        </p:nvPicPr>
        <p:blipFill>
          <a:blip r:embed="rId2"/>
          <a:stretch>
            <a:fillRect/>
          </a:stretch>
        </p:blipFill>
        <p:spPr>
          <a:xfrm>
            <a:off x="3749597" y="1178212"/>
            <a:ext cx="2737127" cy="4434718"/>
          </a:xfrm>
          <a:prstGeom prst="rect">
            <a:avLst/>
          </a:prstGeom>
        </p:spPr>
      </p:pic>
      <p:pic>
        <p:nvPicPr>
          <p:cNvPr id="15" name="Picture 14">
            <a:extLst>
              <a:ext uri="{FF2B5EF4-FFF2-40B4-BE49-F238E27FC236}">
                <a16:creationId xmlns:a16="http://schemas.microsoft.com/office/drawing/2014/main" id="{1B4D50F0-4C4E-B273-D01C-08C736C32112}"/>
              </a:ext>
            </a:extLst>
          </p:cNvPr>
          <p:cNvPicPr>
            <a:picLocks noChangeAspect="1"/>
          </p:cNvPicPr>
          <p:nvPr/>
        </p:nvPicPr>
        <p:blipFill>
          <a:blip r:embed="rId3"/>
          <a:stretch>
            <a:fillRect/>
          </a:stretch>
        </p:blipFill>
        <p:spPr>
          <a:xfrm>
            <a:off x="277130" y="5611488"/>
            <a:ext cx="4768399" cy="3615092"/>
          </a:xfrm>
          <a:prstGeom prst="rect">
            <a:avLst/>
          </a:prstGeom>
        </p:spPr>
      </p:pic>
    </p:spTree>
    <p:extLst>
      <p:ext uri="{BB962C8B-B14F-4D97-AF65-F5344CB8AC3E}">
        <p14:creationId xmlns:p14="http://schemas.microsoft.com/office/powerpoint/2010/main" val="1533791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4353" y="169565"/>
            <a:ext cx="6703695" cy="397042"/>
          </a:xfrm>
        </p:spPr>
        <p:txBody>
          <a:bodyPr>
            <a:noAutofit/>
          </a:bodyPr>
          <a:lstStyle/>
          <a:p>
            <a:r>
              <a:rPr lang="en-US" sz="2000" b="1" dirty="0">
                <a:latin typeface="+mn-lt"/>
              </a:rPr>
              <a:t>Parts Included </a:t>
            </a:r>
            <a:r>
              <a:rPr lang="en-US" sz="2000" b="1" i="1" dirty="0"/>
              <a:t>(TC-4XX)</a:t>
            </a:r>
            <a:endParaRPr lang="en-US" sz="2000" i="1" dirty="0">
              <a:latin typeface="+mn-lt"/>
            </a:endParaRPr>
          </a:p>
        </p:txBody>
      </p:sp>
      <p:sp>
        <p:nvSpPr>
          <p:cNvPr id="25" name="Title 1"/>
          <p:cNvSpPr txBox="1">
            <a:spLocks/>
          </p:cNvSpPr>
          <p:nvPr/>
        </p:nvSpPr>
        <p:spPr>
          <a:xfrm>
            <a:off x="534353" y="3734178"/>
            <a:ext cx="6703695" cy="397042"/>
          </a:xfrm>
          <a:prstGeom prst="rect">
            <a:avLst/>
          </a:prstGeom>
        </p:spPr>
        <p:txBody>
          <a:bodyPr vert="horz" lIns="91440" tIns="45720" rIns="91440" bIns="45720" rtlCol="0" anchor="ctr">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600" dirty="0">
                <a:latin typeface="+mn-lt"/>
              </a:rPr>
              <a:t>Hardware Kit </a:t>
            </a:r>
            <a:r>
              <a:rPr lang="en-US" sz="1600" i="1" dirty="0">
                <a:latin typeface="+mn-lt"/>
              </a:rPr>
              <a:t>(HWK-0055)</a:t>
            </a:r>
          </a:p>
        </p:txBody>
      </p:sp>
      <p:sp>
        <p:nvSpPr>
          <p:cNvPr id="3" name="TextBox 2"/>
          <p:cNvSpPr txBox="1"/>
          <p:nvPr/>
        </p:nvSpPr>
        <p:spPr>
          <a:xfrm>
            <a:off x="534353" y="4044449"/>
            <a:ext cx="3382786" cy="1569660"/>
          </a:xfrm>
          <a:prstGeom prst="rect">
            <a:avLst/>
          </a:prstGeom>
          <a:noFill/>
        </p:spPr>
        <p:txBody>
          <a:bodyPr wrap="none" rtlCol="0">
            <a:spAutoFit/>
          </a:bodyPr>
          <a:lstStyle/>
          <a:p>
            <a:r>
              <a:rPr lang="en-US" sz="1200" dirty="0"/>
              <a:t>This Hardware Kit includes:</a:t>
            </a:r>
          </a:p>
          <a:p>
            <a:r>
              <a:rPr lang="en-US" sz="1200" dirty="0"/>
              <a:t>         1.  M2.5 , 6mm long Washer Head Screws (12)</a:t>
            </a:r>
          </a:p>
          <a:p>
            <a:r>
              <a:rPr lang="en-US" sz="1200" dirty="0"/>
              <a:t>         2.  T8 Torx Bit, ¼” Hex Shank (1) </a:t>
            </a:r>
          </a:p>
          <a:p>
            <a:endParaRPr lang="en-US" sz="1200" dirty="0"/>
          </a:p>
          <a:p>
            <a:r>
              <a:rPr lang="en-US" sz="1200" dirty="0"/>
              <a:t>Tools required for installation:</a:t>
            </a:r>
          </a:p>
          <a:p>
            <a:r>
              <a:rPr lang="en-US" sz="1200" dirty="0"/>
              <a:t>         •  ¼” Driver for T8 Torx Bit</a:t>
            </a:r>
          </a:p>
          <a:p>
            <a:r>
              <a:rPr lang="en-US" sz="1200" dirty="0"/>
              <a:t>                 (For attaching Back Piece to Front Piece</a:t>
            </a:r>
          </a:p>
          <a:p>
            <a:r>
              <a:rPr lang="en-US" sz="1200" dirty="0"/>
              <a:t>                   with M2.5 Washer Head Screws)</a:t>
            </a:r>
          </a:p>
        </p:txBody>
      </p:sp>
      <p:sp>
        <p:nvSpPr>
          <p:cNvPr id="34" name="TextBox 33"/>
          <p:cNvSpPr txBox="1"/>
          <p:nvPr/>
        </p:nvSpPr>
        <p:spPr>
          <a:xfrm>
            <a:off x="3883565" y="4341683"/>
            <a:ext cx="458780" cy="461665"/>
          </a:xfrm>
          <a:prstGeom prst="rect">
            <a:avLst/>
          </a:prstGeom>
          <a:noFill/>
        </p:spPr>
        <p:txBody>
          <a:bodyPr wrap="none" rtlCol="0">
            <a:spAutoFit/>
          </a:bodyPr>
          <a:lstStyle/>
          <a:p>
            <a:r>
              <a:rPr lang="en-US" sz="2400" dirty="0">
                <a:latin typeface="Wingdings 2" panose="05020102010507070707" pitchFamily="18" charset="2"/>
              </a:rPr>
              <a:t>j</a:t>
            </a:r>
          </a:p>
        </p:txBody>
      </p:sp>
      <p:sp>
        <p:nvSpPr>
          <p:cNvPr id="45" name="TextBox 44"/>
          <p:cNvSpPr txBox="1"/>
          <p:nvPr/>
        </p:nvSpPr>
        <p:spPr>
          <a:xfrm>
            <a:off x="5848898" y="4336558"/>
            <a:ext cx="458780" cy="461665"/>
          </a:xfrm>
          <a:prstGeom prst="rect">
            <a:avLst/>
          </a:prstGeom>
          <a:noFill/>
        </p:spPr>
        <p:txBody>
          <a:bodyPr wrap="none" rtlCol="0">
            <a:spAutoFit/>
          </a:bodyPr>
          <a:lstStyle/>
          <a:p>
            <a:r>
              <a:rPr lang="en-US" sz="2400" dirty="0">
                <a:latin typeface="Wingdings 2" panose="05020102010507070707" pitchFamily="18" charset="2"/>
              </a:rPr>
              <a:t>k</a:t>
            </a:r>
          </a:p>
        </p:txBody>
      </p:sp>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l="22985" t="25311" r="34144" b="34359"/>
          <a:stretch/>
        </p:blipFill>
        <p:spPr>
          <a:xfrm>
            <a:off x="4216277" y="4353314"/>
            <a:ext cx="1404021" cy="933806"/>
          </a:xfrm>
          <a:prstGeom prst="rect">
            <a:avLst/>
          </a:prstGeom>
        </p:spPr>
      </p:pic>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68348" t="44604" r="18977" b="28352"/>
          <a:stretch/>
        </p:blipFill>
        <p:spPr>
          <a:xfrm>
            <a:off x="6326518" y="4538604"/>
            <a:ext cx="297563" cy="448876"/>
          </a:xfrm>
          <a:prstGeom prst="rect">
            <a:avLst/>
          </a:prstGeom>
        </p:spPr>
      </p:pic>
      <p:sp>
        <p:nvSpPr>
          <p:cNvPr id="29" name="Title 1"/>
          <p:cNvSpPr txBox="1">
            <a:spLocks/>
          </p:cNvSpPr>
          <p:nvPr/>
        </p:nvSpPr>
        <p:spPr>
          <a:xfrm>
            <a:off x="463832" y="853004"/>
            <a:ext cx="6703695" cy="397042"/>
          </a:xfrm>
          <a:prstGeom prst="rect">
            <a:avLst/>
          </a:prstGeom>
        </p:spPr>
        <p:txBody>
          <a:bodyPr vert="horz" lIns="91440" tIns="45720" rIns="91440" bIns="45720" rtlCol="0" anchor="ctr">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600" dirty="0">
                <a:latin typeface="+mn-lt"/>
              </a:rPr>
              <a:t>Tablet Case</a:t>
            </a:r>
          </a:p>
        </p:txBody>
      </p:sp>
      <p:sp>
        <p:nvSpPr>
          <p:cNvPr id="30" name="TextBox 29"/>
          <p:cNvSpPr txBox="1"/>
          <p:nvPr/>
        </p:nvSpPr>
        <p:spPr>
          <a:xfrm>
            <a:off x="1886882" y="1196979"/>
            <a:ext cx="1282787" cy="276999"/>
          </a:xfrm>
          <a:prstGeom prst="rect">
            <a:avLst/>
          </a:prstGeom>
          <a:noFill/>
        </p:spPr>
        <p:txBody>
          <a:bodyPr wrap="none" rtlCol="0">
            <a:spAutoFit/>
          </a:bodyPr>
          <a:lstStyle/>
          <a:p>
            <a:r>
              <a:rPr lang="en-US" sz="1200" b="1" dirty="0">
                <a:solidFill>
                  <a:schemeClr val="accent2"/>
                </a:solidFill>
              </a:rPr>
              <a:t>Front Tablet Case</a:t>
            </a:r>
          </a:p>
        </p:txBody>
      </p:sp>
      <p:sp>
        <p:nvSpPr>
          <p:cNvPr id="31" name="TextBox 30"/>
          <p:cNvSpPr txBox="1"/>
          <p:nvPr/>
        </p:nvSpPr>
        <p:spPr>
          <a:xfrm>
            <a:off x="5433911" y="1301972"/>
            <a:ext cx="1887183" cy="276999"/>
          </a:xfrm>
          <a:prstGeom prst="rect">
            <a:avLst/>
          </a:prstGeom>
          <a:noFill/>
        </p:spPr>
        <p:txBody>
          <a:bodyPr wrap="none" rtlCol="0">
            <a:spAutoFit/>
          </a:bodyPr>
          <a:lstStyle/>
          <a:p>
            <a:r>
              <a:rPr lang="en-US" sz="1200" b="1" dirty="0">
                <a:solidFill>
                  <a:schemeClr val="accent2"/>
                </a:solidFill>
              </a:rPr>
              <a:t>Back Tablet Case Assembly</a:t>
            </a:r>
          </a:p>
        </p:txBody>
      </p:sp>
      <p:sp>
        <p:nvSpPr>
          <p:cNvPr id="33" name="Title 1"/>
          <p:cNvSpPr txBox="1">
            <a:spLocks/>
          </p:cNvSpPr>
          <p:nvPr/>
        </p:nvSpPr>
        <p:spPr>
          <a:xfrm>
            <a:off x="534353" y="6390420"/>
            <a:ext cx="6703695" cy="397042"/>
          </a:xfrm>
          <a:prstGeom prst="rect">
            <a:avLst/>
          </a:prstGeom>
        </p:spPr>
        <p:txBody>
          <a:bodyPr vert="horz" lIns="91440" tIns="45720" rIns="91440" bIns="45720" rtlCol="0" anchor="ctr">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600" dirty="0">
                <a:latin typeface="+mn-lt"/>
              </a:rPr>
              <a:t>Additional Items:</a:t>
            </a:r>
            <a:endParaRPr lang="en-US" sz="1600" i="1" dirty="0">
              <a:latin typeface="+mn-lt"/>
            </a:endParaRPr>
          </a:p>
        </p:txBody>
      </p:sp>
      <p:sp>
        <p:nvSpPr>
          <p:cNvPr id="35" name="TextBox 34"/>
          <p:cNvSpPr txBox="1"/>
          <p:nvPr/>
        </p:nvSpPr>
        <p:spPr>
          <a:xfrm>
            <a:off x="534353" y="6700691"/>
            <a:ext cx="3854132" cy="461665"/>
          </a:xfrm>
          <a:prstGeom prst="rect">
            <a:avLst/>
          </a:prstGeom>
          <a:noFill/>
        </p:spPr>
        <p:txBody>
          <a:bodyPr wrap="none" rtlCol="0">
            <a:spAutoFit/>
          </a:bodyPr>
          <a:lstStyle/>
          <a:p>
            <a:r>
              <a:rPr lang="en-US" sz="1200" dirty="0"/>
              <a:t>Depending on Tablet Case Model, Tablet Case may include:</a:t>
            </a:r>
          </a:p>
          <a:p>
            <a:r>
              <a:rPr lang="en-US" sz="1200" dirty="0"/>
              <a:t>1.  Hand Strap (Qty:1)</a:t>
            </a:r>
          </a:p>
        </p:txBody>
      </p:sp>
      <p:sp>
        <p:nvSpPr>
          <p:cNvPr id="37" name="TextBox 36"/>
          <p:cNvSpPr txBox="1"/>
          <p:nvPr/>
        </p:nvSpPr>
        <p:spPr>
          <a:xfrm>
            <a:off x="5575225" y="7094560"/>
            <a:ext cx="458780" cy="461665"/>
          </a:xfrm>
          <a:prstGeom prst="rect">
            <a:avLst/>
          </a:prstGeom>
          <a:noFill/>
        </p:spPr>
        <p:txBody>
          <a:bodyPr wrap="none" rtlCol="0">
            <a:spAutoFit/>
          </a:bodyPr>
          <a:lstStyle/>
          <a:p>
            <a:r>
              <a:rPr lang="en-US" sz="2400" dirty="0">
                <a:latin typeface="Wingdings 2" panose="05020102010507070707" pitchFamily="18" charset="2"/>
              </a:rPr>
              <a:t>k</a:t>
            </a:r>
          </a:p>
        </p:txBody>
      </p:sp>
      <p:pic>
        <p:nvPicPr>
          <p:cNvPr id="8" name="Picture 7"/>
          <p:cNvPicPr>
            <a:picLocks noChangeAspect="1"/>
          </p:cNvPicPr>
          <p:nvPr/>
        </p:nvPicPr>
        <p:blipFill>
          <a:blip r:embed="rId4"/>
          <a:stretch>
            <a:fillRect/>
          </a:stretch>
        </p:blipFill>
        <p:spPr>
          <a:xfrm>
            <a:off x="3917139" y="7532563"/>
            <a:ext cx="3110206" cy="1285951"/>
          </a:xfrm>
          <a:prstGeom prst="rect">
            <a:avLst/>
          </a:prstGeom>
        </p:spPr>
      </p:pic>
      <p:pic>
        <p:nvPicPr>
          <p:cNvPr id="5" name="Picture 4">
            <a:extLst>
              <a:ext uri="{FF2B5EF4-FFF2-40B4-BE49-F238E27FC236}">
                <a16:creationId xmlns:a16="http://schemas.microsoft.com/office/drawing/2014/main" id="{D2C310C8-891E-26A8-EB3E-14B23885AA02}"/>
              </a:ext>
            </a:extLst>
          </p:cNvPr>
          <p:cNvPicPr>
            <a:picLocks noChangeAspect="1"/>
          </p:cNvPicPr>
          <p:nvPr/>
        </p:nvPicPr>
        <p:blipFill>
          <a:blip r:embed="rId5"/>
          <a:stretch>
            <a:fillRect/>
          </a:stretch>
        </p:blipFill>
        <p:spPr>
          <a:xfrm>
            <a:off x="534353" y="1594021"/>
            <a:ext cx="2974827" cy="1569660"/>
          </a:xfrm>
          <a:prstGeom prst="rect">
            <a:avLst/>
          </a:prstGeom>
        </p:spPr>
      </p:pic>
      <p:pic>
        <p:nvPicPr>
          <p:cNvPr id="10" name="Picture 9">
            <a:extLst>
              <a:ext uri="{FF2B5EF4-FFF2-40B4-BE49-F238E27FC236}">
                <a16:creationId xmlns:a16="http://schemas.microsoft.com/office/drawing/2014/main" id="{331D6163-2A1D-0492-FCDC-4D8DE954024C}"/>
              </a:ext>
            </a:extLst>
          </p:cNvPr>
          <p:cNvPicPr>
            <a:picLocks noChangeAspect="1"/>
          </p:cNvPicPr>
          <p:nvPr/>
        </p:nvPicPr>
        <p:blipFill>
          <a:blip r:embed="rId6"/>
          <a:stretch>
            <a:fillRect/>
          </a:stretch>
        </p:blipFill>
        <p:spPr>
          <a:xfrm>
            <a:off x="3880062" y="1741016"/>
            <a:ext cx="3287465" cy="1673969"/>
          </a:xfrm>
          <a:prstGeom prst="rect">
            <a:avLst/>
          </a:prstGeom>
        </p:spPr>
      </p:pic>
    </p:spTree>
    <p:extLst>
      <p:ext uri="{BB962C8B-B14F-4D97-AF65-F5344CB8AC3E}">
        <p14:creationId xmlns:p14="http://schemas.microsoft.com/office/powerpoint/2010/main" val="2523558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50E1CF36-33B4-EB29-C4CA-A43CBC11B39A}"/>
              </a:ext>
            </a:extLst>
          </p:cNvPr>
          <p:cNvPicPr>
            <a:picLocks noChangeAspect="1"/>
          </p:cNvPicPr>
          <p:nvPr/>
        </p:nvPicPr>
        <p:blipFill>
          <a:blip r:embed="rId2"/>
          <a:stretch>
            <a:fillRect/>
          </a:stretch>
        </p:blipFill>
        <p:spPr>
          <a:xfrm>
            <a:off x="2198147" y="2283529"/>
            <a:ext cx="3538999" cy="1747317"/>
          </a:xfrm>
          <a:prstGeom prst="rect">
            <a:avLst/>
          </a:prstGeom>
        </p:spPr>
      </p:pic>
      <p:pic>
        <p:nvPicPr>
          <p:cNvPr id="19" name="Picture 18">
            <a:extLst>
              <a:ext uri="{FF2B5EF4-FFF2-40B4-BE49-F238E27FC236}">
                <a16:creationId xmlns:a16="http://schemas.microsoft.com/office/drawing/2014/main" id="{31C17B88-B604-81C6-8771-ACB7C6D36D67}"/>
              </a:ext>
            </a:extLst>
          </p:cNvPr>
          <p:cNvPicPr>
            <a:picLocks noChangeAspect="1"/>
          </p:cNvPicPr>
          <p:nvPr/>
        </p:nvPicPr>
        <p:blipFill>
          <a:blip r:embed="rId3"/>
          <a:stretch>
            <a:fillRect/>
          </a:stretch>
        </p:blipFill>
        <p:spPr>
          <a:xfrm>
            <a:off x="3720914" y="6857031"/>
            <a:ext cx="3873408" cy="1829769"/>
          </a:xfrm>
          <a:prstGeom prst="rect">
            <a:avLst/>
          </a:prstGeom>
        </p:spPr>
      </p:pic>
      <p:pic>
        <p:nvPicPr>
          <p:cNvPr id="5" name="Picture 4">
            <a:extLst>
              <a:ext uri="{FF2B5EF4-FFF2-40B4-BE49-F238E27FC236}">
                <a16:creationId xmlns:a16="http://schemas.microsoft.com/office/drawing/2014/main" id="{F0ED6DAE-EB4A-0140-24C6-72911FAAB13C}"/>
              </a:ext>
            </a:extLst>
          </p:cNvPr>
          <p:cNvPicPr>
            <a:picLocks noChangeAspect="1"/>
          </p:cNvPicPr>
          <p:nvPr/>
        </p:nvPicPr>
        <p:blipFill>
          <a:blip r:embed="rId4"/>
          <a:stretch>
            <a:fillRect/>
          </a:stretch>
        </p:blipFill>
        <p:spPr>
          <a:xfrm>
            <a:off x="212995" y="6331299"/>
            <a:ext cx="3539000" cy="2795627"/>
          </a:xfrm>
          <a:prstGeom prst="rect">
            <a:avLst/>
          </a:prstGeom>
        </p:spPr>
      </p:pic>
      <p:sp>
        <p:nvSpPr>
          <p:cNvPr id="21" name="Title 1"/>
          <p:cNvSpPr txBox="1">
            <a:spLocks/>
          </p:cNvSpPr>
          <p:nvPr/>
        </p:nvSpPr>
        <p:spPr>
          <a:xfrm>
            <a:off x="751115" y="1720056"/>
            <a:ext cx="6232208" cy="3494544"/>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marL="228600" indent="-228600">
              <a:lnSpc>
                <a:spcPct val="100000"/>
              </a:lnSpc>
              <a:buAutoNum type="arabicParenR"/>
            </a:pPr>
            <a:r>
              <a:rPr lang="en-US" sz="1200" dirty="0"/>
              <a:t>Assemble hand strap by guiding each end through the slots on the Back Assembly of Tablet Case. Adjust loop size as desired and secure on the hook featured of the rear housing.</a:t>
            </a:r>
          </a:p>
          <a:p>
            <a:pPr marL="228600" indent="-228600">
              <a:lnSpc>
                <a:spcPct val="100000"/>
              </a:lnSpc>
              <a:buAutoNum type="arabicParenR"/>
            </a:pPr>
            <a:endParaRPr lang="en-US" sz="1200" dirty="0"/>
          </a:p>
          <a:p>
            <a:pPr marL="228600" indent="-228600">
              <a:lnSpc>
                <a:spcPct val="100000"/>
              </a:lnSpc>
              <a:buAutoNum type="arabicParenR"/>
            </a:pPr>
            <a:endParaRPr lang="en-US" sz="1200" dirty="0"/>
          </a:p>
          <a:p>
            <a:pPr marL="228600" indent="-228600">
              <a:lnSpc>
                <a:spcPct val="100000"/>
              </a:lnSpc>
              <a:buAutoNum type="arabicParenR"/>
            </a:pPr>
            <a:endParaRPr lang="en-US" sz="1200" dirty="0"/>
          </a:p>
          <a:p>
            <a:pPr marL="228600" indent="-228600">
              <a:lnSpc>
                <a:spcPct val="100000"/>
              </a:lnSpc>
              <a:buAutoNum type="arabicParenR"/>
            </a:pPr>
            <a:endParaRPr lang="en-US" sz="1200" dirty="0"/>
          </a:p>
          <a:p>
            <a:pPr marL="228600" indent="-228600">
              <a:lnSpc>
                <a:spcPct val="100000"/>
              </a:lnSpc>
              <a:buAutoNum type="arabicParenR"/>
            </a:pPr>
            <a:endParaRPr lang="en-US" sz="1200" dirty="0"/>
          </a:p>
          <a:p>
            <a:pPr marL="228600" indent="-228600">
              <a:lnSpc>
                <a:spcPct val="100000"/>
              </a:lnSpc>
              <a:buAutoNum type="arabicParenR"/>
            </a:pPr>
            <a:endParaRPr lang="en-US" sz="1200" dirty="0"/>
          </a:p>
          <a:p>
            <a:pPr marL="228600" indent="-228600">
              <a:lnSpc>
                <a:spcPct val="100000"/>
              </a:lnSpc>
              <a:buAutoNum type="arabicParenR"/>
            </a:pPr>
            <a:endParaRPr lang="en-US" sz="1200" dirty="0"/>
          </a:p>
          <a:p>
            <a:pPr marL="228600" indent="-228600">
              <a:lnSpc>
                <a:spcPct val="100000"/>
              </a:lnSpc>
              <a:buAutoNum type="arabicParenR"/>
            </a:pPr>
            <a:endParaRPr lang="en-US" sz="1200" dirty="0"/>
          </a:p>
          <a:p>
            <a:pPr marL="228600" indent="-228600">
              <a:lnSpc>
                <a:spcPct val="100000"/>
              </a:lnSpc>
              <a:buAutoNum type="arabicParenR"/>
            </a:pPr>
            <a:endParaRPr lang="en-US" sz="1200" dirty="0"/>
          </a:p>
          <a:p>
            <a:pPr marL="228600" indent="-228600">
              <a:lnSpc>
                <a:spcPct val="100000"/>
              </a:lnSpc>
              <a:buAutoNum type="arabicParenR"/>
            </a:pPr>
            <a:endParaRPr lang="en-US" sz="1200" dirty="0"/>
          </a:p>
          <a:p>
            <a:pPr marL="228600" indent="-228600">
              <a:lnSpc>
                <a:spcPct val="100000"/>
              </a:lnSpc>
              <a:buAutoNum type="arabicParenR"/>
            </a:pPr>
            <a:endParaRPr lang="en-US" sz="1200" dirty="0"/>
          </a:p>
          <a:p>
            <a:pPr marL="228600" indent="-228600">
              <a:lnSpc>
                <a:spcPct val="100000"/>
              </a:lnSpc>
              <a:buAutoNum type="arabicParenR"/>
            </a:pPr>
            <a:endParaRPr lang="en-US" sz="1200" dirty="0"/>
          </a:p>
          <a:p>
            <a:pPr marL="228600" indent="-228600">
              <a:lnSpc>
                <a:spcPct val="100000"/>
              </a:lnSpc>
              <a:buAutoNum type="arabicParenR"/>
            </a:pPr>
            <a:endParaRPr lang="en-US" sz="1200" dirty="0"/>
          </a:p>
          <a:p>
            <a:pPr marL="228600" indent="-228600">
              <a:lnSpc>
                <a:spcPct val="100000"/>
              </a:lnSpc>
              <a:buAutoNum type="arabicParenR"/>
            </a:pPr>
            <a:endParaRPr lang="en-US" sz="1200" dirty="0"/>
          </a:p>
          <a:p>
            <a:pPr marL="228600" indent="-228600">
              <a:lnSpc>
                <a:spcPct val="100000"/>
              </a:lnSpc>
              <a:buAutoNum type="arabicParenR"/>
            </a:pPr>
            <a:endParaRPr lang="en-US" sz="1200" dirty="0"/>
          </a:p>
          <a:p>
            <a:pPr marL="228600" indent="-228600">
              <a:lnSpc>
                <a:spcPct val="100000"/>
              </a:lnSpc>
              <a:buAutoNum type="arabicParenR"/>
            </a:pPr>
            <a:endParaRPr lang="en-US" sz="1200" dirty="0"/>
          </a:p>
          <a:p>
            <a:pPr marL="228600" indent="-228600">
              <a:lnSpc>
                <a:spcPct val="100000"/>
              </a:lnSpc>
              <a:buAutoNum type="arabicParenR"/>
            </a:pPr>
            <a:endParaRPr lang="en-US" sz="1200" dirty="0"/>
          </a:p>
          <a:p>
            <a:pPr marL="228600" indent="-228600">
              <a:lnSpc>
                <a:spcPct val="100000"/>
              </a:lnSpc>
              <a:buAutoNum type="arabicParenR"/>
            </a:pPr>
            <a:endParaRPr lang="en-US" sz="1200" dirty="0"/>
          </a:p>
          <a:p>
            <a:pPr marL="228600" indent="-228600">
              <a:lnSpc>
                <a:spcPct val="100000"/>
              </a:lnSpc>
              <a:buAutoNum type="arabicParenR"/>
            </a:pPr>
            <a:endParaRPr lang="en-US" sz="1200" dirty="0"/>
          </a:p>
          <a:p>
            <a:pPr marL="228600" indent="-228600">
              <a:lnSpc>
                <a:spcPct val="100000"/>
              </a:lnSpc>
              <a:buAutoNum type="arabicParenR"/>
            </a:pPr>
            <a:endParaRPr lang="en-US" sz="1200" dirty="0"/>
          </a:p>
          <a:p>
            <a:pPr marL="228600" indent="-228600">
              <a:lnSpc>
                <a:spcPct val="100000"/>
              </a:lnSpc>
              <a:buAutoNum type="arabicParenR"/>
            </a:pPr>
            <a:r>
              <a:rPr lang="en-US" sz="1200" dirty="0"/>
              <a:t>With the front cover removed. Insert the USB connector from the Back Assembly of the Tablet Case into the circled USB port of the tablet (</a:t>
            </a:r>
            <a:r>
              <a:rPr lang="en-US" sz="1200" i="1" dirty="0"/>
              <a:t>TC-401 shown as example)</a:t>
            </a:r>
            <a:r>
              <a:rPr lang="en-US" sz="1200" dirty="0"/>
              <a:t>.</a:t>
            </a:r>
          </a:p>
          <a:p>
            <a:pPr marL="228600" indent="-228600">
              <a:lnSpc>
                <a:spcPct val="100000"/>
              </a:lnSpc>
              <a:buAutoNum type="arabicParenR"/>
            </a:pPr>
            <a:endParaRPr lang="en-US" sz="1200" dirty="0">
              <a:latin typeface="+mn-lt"/>
            </a:endParaRPr>
          </a:p>
          <a:p>
            <a:pPr marL="228600" indent="-228600">
              <a:lnSpc>
                <a:spcPct val="100000"/>
              </a:lnSpc>
              <a:buAutoNum type="arabicParenR"/>
            </a:pPr>
            <a:endParaRPr lang="en-US" sz="1200" dirty="0">
              <a:latin typeface="+mn-lt"/>
            </a:endParaRPr>
          </a:p>
          <a:p>
            <a:pPr>
              <a:lnSpc>
                <a:spcPct val="100000"/>
              </a:lnSpc>
            </a:pPr>
            <a:r>
              <a:rPr lang="en-US" sz="1200" dirty="0">
                <a:latin typeface="+mn-lt"/>
              </a:rPr>
              <a:t> </a:t>
            </a:r>
          </a:p>
          <a:p>
            <a:pPr marL="228600" indent="-228600">
              <a:lnSpc>
                <a:spcPct val="100000"/>
              </a:lnSpc>
              <a:buAutoNum type="arabicParenR"/>
            </a:pPr>
            <a:endParaRPr lang="en-US" sz="1200" dirty="0">
              <a:latin typeface="+mn-lt"/>
            </a:endParaRPr>
          </a:p>
          <a:p>
            <a:pPr marL="228600" indent="-228600">
              <a:lnSpc>
                <a:spcPct val="100000"/>
              </a:lnSpc>
              <a:buAutoNum type="arabicParenR"/>
            </a:pPr>
            <a:endParaRPr lang="en-US" sz="1200" dirty="0">
              <a:latin typeface="+mn-lt"/>
            </a:endParaRPr>
          </a:p>
          <a:p>
            <a:pPr marL="228600" indent="-228600">
              <a:lnSpc>
                <a:spcPct val="100000"/>
              </a:lnSpc>
              <a:buAutoNum type="arabicParenR"/>
            </a:pPr>
            <a:endParaRPr lang="en-US" sz="1200" dirty="0">
              <a:latin typeface="+mn-lt"/>
            </a:endParaRPr>
          </a:p>
          <a:p>
            <a:pPr marL="228600" indent="-228600">
              <a:lnSpc>
                <a:spcPct val="100000"/>
              </a:lnSpc>
              <a:buAutoNum type="arabicParenR"/>
            </a:pPr>
            <a:endParaRPr lang="en-US" sz="1200" dirty="0">
              <a:latin typeface="+mn-lt"/>
            </a:endParaRPr>
          </a:p>
          <a:p>
            <a:pPr marL="228600" indent="-228600">
              <a:lnSpc>
                <a:spcPct val="100000"/>
              </a:lnSpc>
              <a:buAutoNum type="arabicParenR"/>
            </a:pPr>
            <a:endParaRPr lang="en-US" sz="1200" dirty="0">
              <a:latin typeface="+mn-lt"/>
            </a:endParaRPr>
          </a:p>
          <a:p>
            <a:pPr marL="228600" indent="-228600">
              <a:lnSpc>
                <a:spcPct val="100000"/>
              </a:lnSpc>
              <a:buAutoNum type="arabicParenR"/>
            </a:pPr>
            <a:endParaRPr lang="en-US" sz="1200" dirty="0">
              <a:latin typeface="+mn-lt"/>
            </a:endParaRPr>
          </a:p>
          <a:p>
            <a:pPr marL="228600" indent="-228600">
              <a:lnSpc>
                <a:spcPct val="100000"/>
              </a:lnSpc>
              <a:buAutoNum type="arabicParenR"/>
            </a:pPr>
            <a:endParaRPr lang="en-US" sz="1200" dirty="0">
              <a:latin typeface="+mn-lt"/>
            </a:endParaRPr>
          </a:p>
          <a:p>
            <a:pPr marL="228600" indent="-228600">
              <a:lnSpc>
                <a:spcPct val="100000"/>
              </a:lnSpc>
              <a:buAutoNum type="arabicParenR"/>
            </a:pPr>
            <a:endParaRPr lang="en-US" sz="1200" dirty="0">
              <a:latin typeface="+mn-lt"/>
            </a:endParaRPr>
          </a:p>
          <a:p>
            <a:pPr marL="228600" indent="-228600">
              <a:lnSpc>
                <a:spcPct val="100000"/>
              </a:lnSpc>
              <a:buAutoNum type="arabicParenR"/>
            </a:pPr>
            <a:endParaRPr lang="en-US" sz="1200" dirty="0">
              <a:latin typeface="+mn-lt"/>
            </a:endParaRPr>
          </a:p>
          <a:p>
            <a:pPr marL="228600" indent="-228600">
              <a:lnSpc>
                <a:spcPct val="100000"/>
              </a:lnSpc>
              <a:buAutoNum type="arabicParenR"/>
            </a:pPr>
            <a:endParaRPr lang="en-US" sz="1200" dirty="0">
              <a:latin typeface="+mn-lt"/>
            </a:endParaRPr>
          </a:p>
          <a:p>
            <a:pPr marL="228600" indent="-228600">
              <a:lnSpc>
                <a:spcPct val="100000"/>
              </a:lnSpc>
              <a:buAutoNum type="arabicParenR"/>
            </a:pPr>
            <a:endParaRPr lang="en-US" sz="1200" dirty="0">
              <a:latin typeface="+mn-lt"/>
            </a:endParaRPr>
          </a:p>
        </p:txBody>
      </p:sp>
      <p:sp>
        <p:nvSpPr>
          <p:cNvPr id="2" name="Title 1"/>
          <p:cNvSpPr>
            <a:spLocks noGrp="1"/>
          </p:cNvSpPr>
          <p:nvPr>
            <p:ph type="title" idx="4294967295"/>
          </p:nvPr>
        </p:nvSpPr>
        <p:spPr>
          <a:xfrm>
            <a:off x="534353" y="169565"/>
            <a:ext cx="6703695" cy="397042"/>
          </a:xfrm>
        </p:spPr>
        <p:txBody>
          <a:bodyPr>
            <a:noAutofit/>
          </a:bodyPr>
          <a:lstStyle/>
          <a:p>
            <a:r>
              <a:rPr lang="en-US" sz="2000" b="1" dirty="0">
                <a:latin typeface="+mn-lt"/>
              </a:rPr>
              <a:t>Installation </a:t>
            </a:r>
            <a:r>
              <a:rPr lang="en-US" sz="2000" b="1" i="1" dirty="0"/>
              <a:t>(TC-4XX)</a:t>
            </a:r>
            <a:r>
              <a:rPr lang="en-US" sz="2000" b="1" dirty="0"/>
              <a:t> </a:t>
            </a:r>
            <a:endParaRPr lang="en-US" sz="2000" b="1" dirty="0">
              <a:latin typeface="+mn-lt"/>
            </a:endParaRPr>
          </a:p>
        </p:txBody>
      </p:sp>
      <p:grpSp>
        <p:nvGrpSpPr>
          <p:cNvPr id="15" name="Group 14"/>
          <p:cNvGrpSpPr/>
          <p:nvPr/>
        </p:nvGrpSpPr>
        <p:grpSpPr>
          <a:xfrm>
            <a:off x="751115" y="729928"/>
            <a:ext cx="6270171" cy="858684"/>
            <a:chOff x="751115" y="663562"/>
            <a:chExt cx="6270171" cy="858684"/>
          </a:xfrm>
        </p:grpSpPr>
        <p:sp>
          <p:nvSpPr>
            <p:cNvPr id="14" name="Rectangle 13"/>
            <p:cNvSpPr/>
            <p:nvPr/>
          </p:nvSpPr>
          <p:spPr>
            <a:xfrm>
              <a:off x="751115" y="916419"/>
              <a:ext cx="6270171" cy="60582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751115" y="1047863"/>
              <a:ext cx="6270171" cy="461665"/>
            </a:xfrm>
            <a:prstGeom prst="rect">
              <a:avLst/>
            </a:prstGeom>
            <a:noFill/>
          </p:spPr>
          <p:txBody>
            <a:bodyPr wrap="square" rtlCol="0">
              <a:spAutoFit/>
            </a:bodyPr>
            <a:lstStyle/>
            <a:p>
              <a:pPr algn="ctr"/>
              <a:r>
                <a:rPr lang="en-US" sz="1200" b="1" dirty="0"/>
                <a:t>IF A SCREEN PROTECTOR IS BEING USED ON TABLET (</a:t>
              </a:r>
              <a:r>
                <a:rPr lang="en-US" sz="1200" b="1" i="1" dirty="0"/>
                <a:t>NOT INCLUDED</a:t>
              </a:r>
              <a:r>
                <a:rPr lang="en-US" sz="1200" b="1" dirty="0"/>
                <a:t>),</a:t>
              </a:r>
            </a:p>
            <a:p>
              <a:pPr algn="ctr"/>
              <a:r>
                <a:rPr lang="en-US" sz="1200" b="1" dirty="0"/>
                <a:t>ASSEMBLE BEFORE BEGINNING TABLET CASE INSTALLATION.</a:t>
              </a:r>
            </a:p>
          </p:txBody>
        </p:sp>
        <p:pic>
          <p:nvPicPr>
            <p:cNvPr id="47" name="Picture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45573" y="663562"/>
              <a:ext cx="1881255" cy="396318"/>
            </a:xfrm>
            <a:prstGeom prst="rect">
              <a:avLst/>
            </a:prstGeom>
          </p:spPr>
        </p:pic>
      </p:grpSp>
      <p:cxnSp>
        <p:nvCxnSpPr>
          <p:cNvPr id="20" name="Straight Connector 19"/>
          <p:cNvCxnSpPr>
            <a:cxnSpLocks/>
          </p:cNvCxnSpPr>
          <p:nvPr/>
        </p:nvCxnSpPr>
        <p:spPr>
          <a:xfrm flipH="1">
            <a:off x="852855" y="8253413"/>
            <a:ext cx="195071" cy="181680"/>
          </a:xfrm>
          <a:prstGeom prst="line">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5" name="Oval 24"/>
          <p:cNvSpPr/>
          <p:nvPr/>
        </p:nvSpPr>
        <p:spPr>
          <a:xfrm>
            <a:off x="5138994" y="7217229"/>
            <a:ext cx="461706" cy="828154"/>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c 16">
            <a:extLst>
              <a:ext uri="{FF2B5EF4-FFF2-40B4-BE49-F238E27FC236}">
                <a16:creationId xmlns:a16="http://schemas.microsoft.com/office/drawing/2014/main" id="{0330D43C-380B-C258-EFA3-EAF35FBA2840}"/>
              </a:ext>
            </a:extLst>
          </p:cNvPr>
          <p:cNvSpPr/>
          <p:nvPr/>
        </p:nvSpPr>
        <p:spPr>
          <a:xfrm rot="11971470" flipH="1" flipV="1">
            <a:off x="3220205" y="2532288"/>
            <a:ext cx="1571063" cy="419769"/>
          </a:xfrm>
          <a:prstGeom prst="arc">
            <a:avLst>
              <a:gd name="adj1" fmla="val 19965035"/>
              <a:gd name="adj2" fmla="val 1843826"/>
            </a:avLst>
          </a:prstGeom>
          <a:ln w="571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p:sp>
        <p:nvSpPr>
          <p:cNvPr id="9" name="Arc 8">
            <a:extLst>
              <a:ext uri="{FF2B5EF4-FFF2-40B4-BE49-F238E27FC236}">
                <a16:creationId xmlns:a16="http://schemas.microsoft.com/office/drawing/2014/main" id="{21634974-8E60-D9DD-B5B6-F757B73CC81C}"/>
              </a:ext>
            </a:extLst>
          </p:cNvPr>
          <p:cNvSpPr/>
          <p:nvPr/>
        </p:nvSpPr>
        <p:spPr>
          <a:xfrm rot="9321121" flipV="1">
            <a:off x="3174402" y="2593202"/>
            <a:ext cx="1271366" cy="350950"/>
          </a:xfrm>
          <a:prstGeom prst="arc">
            <a:avLst>
              <a:gd name="adj1" fmla="val 17331741"/>
              <a:gd name="adj2" fmla="val 1843826"/>
            </a:avLst>
          </a:prstGeom>
          <a:ln w="571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5520097C-2643-8782-522E-B24213FB74A8}"/>
              </a:ext>
            </a:extLst>
          </p:cNvPr>
          <p:cNvPicPr>
            <a:picLocks noChangeAspect="1"/>
          </p:cNvPicPr>
          <p:nvPr/>
        </p:nvPicPr>
        <p:blipFill>
          <a:blip r:embed="rId6"/>
          <a:stretch>
            <a:fillRect/>
          </a:stretch>
        </p:blipFill>
        <p:spPr>
          <a:xfrm>
            <a:off x="271085" y="4387323"/>
            <a:ext cx="3539000" cy="1249059"/>
          </a:xfrm>
          <a:prstGeom prst="rect">
            <a:avLst/>
          </a:prstGeom>
        </p:spPr>
      </p:pic>
      <p:pic>
        <p:nvPicPr>
          <p:cNvPr id="13" name="Picture 12">
            <a:extLst>
              <a:ext uri="{FF2B5EF4-FFF2-40B4-BE49-F238E27FC236}">
                <a16:creationId xmlns:a16="http://schemas.microsoft.com/office/drawing/2014/main" id="{A54293AB-C55A-3EE4-C885-FE4DDCEE0951}"/>
              </a:ext>
            </a:extLst>
          </p:cNvPr>
          <p:cNvPicPr>
            <a:picLocks noChangeAspect="1"/>
          </p:cNvPicPr>
          <p:nvPr/>
        </p:nvPicPr>
        <p:blipFill>
          <a:blip r:embed="rId7"/>
          <a:stretch>
            <a:fillRect/>
          </a:stretch>
        </p:blipFill>
        <p:spPr>
          <a:xfrm>
            <a:off x="3867219" y="4301132"/>
            <a:ext cx="3634955" cy="1423853"/>
          </a:xfrm>
          <a:prstGeom prst="rect">
            <a:avLst/>
          </a:prstGeom>
        </p:spPr>
      </p:pic>
      <p:sp>
        <p:nvSpPr>
          <p:cNvPr id="16" name="TextBox 15">
            <a:extLst>
              <a:ext uri="{FF2B5EF4-FFF2-40B4-BE49-F238E27FC236}">
                <a16:creationId xmlns:a16="http://schemas.microsoft.com/office/drawing/2014/main" id="{72D9616D-46ED-ED0D-A3D5-319BD8A34266}"/>
              </a:ext>
            </a:extLst>
          </p:cNvPr>
          <p:cNvSpPr txBox="1"/>
          <p:nvPr/>
        </p:nvSpPr>
        <p:spPr>
          <a:xfrm>
            <a:off x="1047926" y="4001220"/>
            <a:ext cx="2300442" cy="307777"/>
          </a:xfrm>
          <a:prstGeom prst="rect">
            <a:avLst/>
          </a:prstGeom>
          <a:noFill/>
        </p:spPr>
        <p:txBody>
          <a:bodyPr wrap="square" rtlCol="0">
            <a:spAutoFit/>
          </a:bodyPr>
          <a:lstStyle/>
          <a:p>
            <a:r>
              <a:rPr lang="en-US" sz="1400" b="1" dirty="0"/>
              <a:t>Smallest hand strap setting</a:t>
            </a:r>
          </a:p>
        </p:txBody>
      </p:sp>
      <p:sp>
        <p:nvSpPr>
          <p:cNvPr id="24" name="TextBox 23">
            <a:extLst>
              <a:ext uri="{FF2B5EF4-FFF2-40B4-BE49-F238E27FC236}">
                <a16:creationId xmlns:a16="http://schemas.microsoft.com/office/drawing/2014/main" id="{8CB9B2F1-B80D-9486-3A27-E9C4FA0B4B8D}"/>
              </a:ext>
            </a:extLst>
          </p:cNvPr>
          <p:cNvSpPr txBox="1"/>
          <p:nvPr/>
        </p:nvSpPr>
        <p:spPr>
          <a:xfrm>
            <a:off x="4620594" y="4003081"/>
            <a:ext cx="2175102" cy="307777"/>
          </a:xfrm>
          <a:prstGeom prst="rect">
            <a:avLst/>
          </a:prstGeom>
          <a:noFill/>
        </p:spPr>
        <p:txBody>
          <a:bodyPr wrap="square" rtlCol="0">
            <a:spAutoFit/>
          </a:bodyPr>
          <a:lstStyle/>
          <a:p>
            <a:r>
              <a:rPr lang="en-US" sz="1400" b="1" dirty="0"/>
              <a:t>Largest hand strap setting</a:t>
            </a:r>
          </a:p>
        </p:txBody>
      </p:sp>
      <p:cxnSp>
        <p:nvCxnSpPr>
          <p:cNvPr id="35" name="Straight Connector 34">
            <a:extLst>
              <a:ext uri="{FF2B5EF4-FFF2-40B4-BE49-F238E27FC236}">
                <a16:creationId xmlns:a16="http://schemas.microsoft.com/office/drawing/2014/main" id="{2EFBA099-0B56-9FBD-150B-F87FB8232B42}"/>
              </a:ext>
            </a:extLst>
          </p:cNvPr>
          <p:cNvCxnSpPr>
            <a:cxnSpLocks/>
          </p:cNvCxnSpPr>
          <p:nvPr/>
        </p:nvCxnSpPr>
        <p:spPr>
          <a:xfrm flipV="1">
            <a:off x="6554921" y="5338272"/>
            <a:ext cx="0" cy="298110"/>
          </a:xfrm>
          <a:prstGeom prst="line">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7" name="Straight Connector 36">
            <a:extLst>
              <a:ext uri="{FF2B5EF4-FFF2-40B4-BE49-F238E27FC236}">
                <a16:creationId xmlns:a16="http://schemas.microsoft.com/office/drawing/2014/main" id="{221214D4-A64E-481F-23C5-AF251724C8C3}"/>
              </a:ext>
            </a:extLst>
          </p:cNvPr>
          <p:cNvCxnSpPr>
            <a:cxnSpLocks/>
          </p:cNvCxnSpPr>
          <p:nvPr/>
        </p:nvCxnSpPr>
        <p:spPr>
          <a:xfrm flipV="1">
            <a:off x="2918462" y="5210256"/>
            <a:ext cx="0" cy="298110"/>
          </a:xfrm>
          <a:prstGeom prst="line">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8" name="Straight Connector 37">
            <a:extLst>
              <a:ext uri="{FF2B5EF4-FFF2-40B4-BE49-F238E27FC236}">
                <a16:creationId xmlns:a16="http://schemas.microsoft.com/office/drawing/2014/main" id="{BA58F6A5-EB8C-D255-3D30-9F26149FDDB8}"/>
              </a:ext>
            </a:extLst>
          </p:cNvPr>
          <p:cNvCxnSpPr>
            <a:cxnSpLocks/>
          </p:cNvCxnSpPr>
          <p:nvPr/>
        </p:nvCxnSpPr>
        <p:spPr>
          <a:xfrm flipV="1">
            <a:off x="1145461" y="5210256"/>
            <a:ext cx="0" cy="298110"/>
          </a:xfrm>
          <a:prstGeom prst="line">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9" name="Straight Connector 38">
            <a:extLst>
              <a:ext uri="{FF2B5EF4-FFF2-40B4-BE49-F238E27FC236}">
                <a16:creationId xmlns:a16="http://schemas.microsoft.com/office/drawing/2014/main" id="{C9E2497A-0D4F-4BBE-93B4-6EC89C4FEA7A}"/>
              </a:ext>
            </a:extLst>
          </p:cNvPr>
          <p:cNvCxnSpPr>
            <a:cxnSpLocks/>
          </p:cNvCxnSpPr>
          <p:nvPr/>
        </p:nvCxnSpPr>
        <p:spPr>
          <a:xfrm flipV="1">
            <a:off x="4826828" y="5350464"/>
            <a:ext cx="0" cy="298110"/>
          </a:xfrm>
          <a:prstGeom prst="line">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802892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1EEBA0F-D1E2-AEB2-6CC8-9A69F84A2BFA}"/>
              </a:ext>
            </a:extLst>
          </p:cNvPr>
          <p:cNvPicPr>
            <a:picLocks noChangeAspect="1"/>
          </p:cNvPicPr>
          <p:nvPr/>
        </p:nvPicPr>
        <p:blipFill>
          <a:blip r:embed="rId2"/>
          <a:stretch>
            <a:fillRect/>
          </a:stretch>
        </p:blipFill>
        <p:spPr>
          <a:xfrm>
            <a:off x="410785" y="4989543"/>
            <a:ext cx="3710687" cy="2472787"/>
          </a:xfrm>
          <a:prstGeom prst="rect">
            <a:avLst/>
          </a:prstGeom>
        </p:spPr>
      </p:pic>
      <p:sp>
        <p:nvSpPr>
          <p:cNvPr id="16" name="Title 1">
            <a:extLst>
              <a:ext uri="{FF2B5EF4-FFF2-40B4-BE49-F238E27FC236}">
                <a16:creationId xmlns:a16="http://schemas.microsoft.com/office/drawing/2014/main" id="{9435471C-8284-5C87-BE06-EB96D30A9F79}"/>
              </a:ext>
            </a:extLst>
          </p:cNvPr>
          <p:cNvSpPr txBox="1">
            <a:spLocks/>
          </p:cNvSpPr>
          <p:nvPr/>
        </p:nvSpPr>
        <p:spPr>
          <a:xfrm>
            <a:off x="565425" y="595890"/>
            <a:ext cx="6232208" cy="785932"/>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nSpc>
                <a:spcPct val="100000"/>
              </a:lnSpc>
            </a:pPr>
            <a:endParaRPr lang="en-US" sz="1200" dirty="0">
              <a:latin typeface="+mn-lt"/>
            </a:endParaRPr>
          </a:p>
          <a:p>
            <a:pPr>
              <a:lnSpc>
                <a:spcPct val="100000"/>
              </a:lnSpc>
            </a:pPr>
            <a:r>
              <a:rPr lang="en-US" sz="1200" dirty="0">
                <a:latin typeface="+mn-lt"/>
              </a:rPr>
              <a:t>3)  Lower the Tablet into the rear housing. Ensuring that the connector cable is routed properly, being careful not to pinch cable. </a:t>
            </a:r>
          </a:p>
          <a:p>
            <a:pPr marL="228600" indent="-228600">
              <a:lnSpc>
                <a:spcPct val="100000"/>
              </a:lnSpc>
              <a:buAutoNum type="arabicParenR"/>
            </a:pPr>
            <a:endParaRPr lang="en-US" sz="1200" dirty="0">
              <a:latin typeface="+mn-lt"/>
            </a:endParaRPr>
          </a:p>
          <a:p>
            <a:pPr marL="228600" indent="-228600">
              <a:lnSpc>
                <a:spcPct val="100000"/>
              </a:lnSpc>
              <a:buAutoNum type="arabicParenR"/>
            </a:pPr>
            <a:endParaRPr lang="en-US" sz="1200" dirty="0">
              <a:latin typeface="+mn-lt"/>
            </a:endParaRPr>
          </a:p>
          <a:p>
            <a:pPr marL="228600" indent="-228600">
              <a:lnSpc>
                <a:spcPct val="100000"/>
              </a:lnSpc>
              <a:buAutoNum type="arabicParenR"/>
            </a:pPr>
            <a:endParaRPr lang="en-US" sz="1200" dirty="0">
              <a:latin typeface="+mn-lt"/>
            </a:endParaRPr>
          </a:p>
          <a:p>
            <a:pPr marL="228600" indent="-228600">
              <a:lnSpc>
                <a:spcPct val="100000"/>
              </a:lnSpc>
              <a:buAutoNum type="arabicParenR"/>
            </a:pPr>
            <a:endParaRPr lang="en-US" sz="1200" dirty="0">
              <a:latin typeface="+mn-lt"/>
            </a:endParaRPr>
          </a:p>
          <a:p>
            <a:pPr marL="228600" indent="-228600">
              <a:lnSpc>
                <a:spcPct val="100000"/>
              </a:lnSpc>
              <a:buAutoNum type="arabicParenR"/>
            </a:pPr>
            <a:endParaRPr lang="en-US" sz="1200" dirty="0">
              <a:latin typeface="+mn-lt"/>
            </a:endParaRPr>
          </a:p>
          <a:p>
            <a:pPr marL="228600" indent="-228600">
              <a:lnSpc>
                <a:spcPct val="100000"/>
              </a:lnSpc>
              <a:buAutoNum type="arabicParenR"/>
            </a:pPr>
            <a:endParaRPr lang="en-US" sz="1200" dirty="0">
              <a:latin typeface="+mn-lt"/>
            </a:endParaRPr>
          </a:p>
          <a:p>
            <a:pPr marL="228600" indent="-228600">
              <a:lnSpc>
                <a:spcPct val="100000"/>
              </a:lnSpc>
              <a:buAutoNum type="arabicParenR"/>
            </a:pPr>
            <a:endParaRPr lang="en-US" sz="1200" dirty="0">
              <a:latin typeface="+mn-lt"/>
            </a:endParaRPr>
          </a:p>
          <a:p>
            <a:pPr marL="228600" indent="-228600">
              <a:lnSpc>
                <a:spcPct val="100000"/>
              </a:lnSpc>
              <a:buAutoNum type="arabicParenR"/>
            </a:pPr>
            <a:endParaRPr lang="en-US" sz="1200" dirty="0">
              <a:latin typeface="+mn-lt"/>
            </a:endParaRPr>
          </a:p>
          <a:p>
            <a:pPr marL="228600" indent="-228600">
              <a:lnSpc>
                <a:spcPct val="100000"/>
              </a:lnSpc>
              <a:buAutoNum type="arabicParenR"/>
            </a:pPr>
            <a:endParaRPr lang="en-US" sz="1200" dirty="0">
              <a:latin typeface="+mn-lt"/>
            </a:endParaRPr>
          </a:p>
          <a:p>
            <a:pPr marL="228600" indent="-228600">
              <a:lnSpc>
                <a:spcPct val="100000"/>
              </a:lnSpc>
              <a:buAutoNum type="arabicParenR"/>
            </a:pPr>
            <a:endParaRPr lang="en-US" sz="1200" dirty="0">
              <a:latin typeface="+mn-lt"/>
            </a:endParaRPr>
          </a:p>
          <a:p>
            <a:pPr marL="228600" indent="-228600">
              <a:lnSpc>
                <a:spcPct val="100000"/>
              </a:lnSpc>
              <a:buAutoNum type="arabicParenR"/>
            </a:pPr>
            <a:endParaRPr lang="en-US" sz="1200" dirty="0">
              <a:latin typeface="+mn-lt"/>
            </a:endParaRPr>
          </a:p>
        </p:txBody>
      </p:sp>
      <p:pic>
        <p:nvPicPr>
          <p:cNvPr id="6" name="Picture 5">
            <a:extLst>
              <a:ext uri="{FF2B5EF4-FFF2-40B4-BE49-F238E27FC236}">
                <a16:creationId xmlns:a16="http://schemas.microsoft.com/office/drawing/2014/main" id="{86514451-DE53-A4C1-D530-10799CE45A32}"/>
              </a:ext>
            </a:extLst>
          </p:cNvPr>
          <p:cNvPicPr>
            <a:picLocks noChangeAspect="1"/>
          </p:cNvPicPr>
          <p:nvPr/>
        </p:nvPicPr>
        <p:blipFill>
          <a:blip r:embed="rId3"/>
          <a:stretch>
            <a:fillRect/>
          </a:stretch>
        </p:blipFill>
        <p:spPr>
          <a:xfrm>
            <a:off x="212157" y="1997502"/>
            <a:ext cx="3450425" cy="1933496"/>
          </a:xfrm>
          <a:prstGeom prst="rect">
            <a:avLst/>
          </a:prstGeom>
        </p:spPr>
      </p:pic>
      <p:sp>
        <p:nvSpPr>
          <p:cNvPr id="21" name="Title 1"/>
          <p:cNvSpPr txBox="1">
            <a:spLocks/>
          </p:cNvSpPr>
          <p:nvPr/>
        </p:nvSpPr>
        <p:spPr>
          <a:xfrm>
            <a:off x="565425" y="4358711"/>
            <a:ext cx="6583168" cy="4267300"/>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nSpc>
                <a:spcPct val="100000"/>
              </a:lnSpc>
            </a:pPr>
            <a:r>
              <a:rPr lang="en-US" sz="1200" dirty="0"/>
              <a:t>4)  Place the Front Assembly of the Tablet Case on the Back Assembly. Ensure a proper fit by looking for gaps along the seam between the two pieces. This case contains six snap fits denoted with the arrows below. Apply light pressure around the entire perimeter to ensure that all six snaps engage.</a:t>
            </a:r>
            <a:endParaRPr lang="en-US" sz="1200" i="1" dirty="0"/>
          </a:p>
          <a:p>
            <a:pPr>
              <a:lnSpc>
                <a:spcPct val="100000"/>
              </a:lnSpc>
            </a:pPr>
            <a:endParaRPr lang="en-US" sz="1200" dirty="0">
              <a:latin typeface="+mn-lt"/>
            </a:endParaRPr>
          </a:p>
        </p:txBody>
      </p:sp>
      <p:sp>
        <p:nvSpPr>
          <p:cNvPr id="2" name="Title 1"/>
          <p:cNvSpPr>
            <a:spLocks noGrp="1"/>
          </p:cNvSpPr>
          <p:nvPr>
            <p:ph type="title" idx="4294967295"/>
          </p:nvPr>
        </p:nvSpPr>
        <p:spPr>
          <a:xfrm>
            <a:off x="534353" y="169565"/>
            <a:ext cx="6703695" cy="397042"/>
          </a:xfrm>
        </p:spPr>
        <p:txBody>
          <a:bodyPr>
            <a:noAutofit/>
          </a:bodyPr>
          <a:lstStyle/>
          <a:p>
            <a:r>
              <a:rPr lang="en-US" sz="2000" b="1" dirty="0">
                <a:latin typeface="+mn-lt"/>
              </a:rPr>
              <a:t>Installation </a:t>
            </a:r>
            <a:r>
              <a:rPr lang="en-US" sz="2000" b="1" i="1" dirty="0"/>
              <a:t>(TC-401 shown as example) </a:t>
            </a:r>
            <a:r>
              <a:rPr lang="en-US" sz="2000" b="1" dirty="0"/>
              <a:t> </a:t>
            </a:r>
            <a:endParaRPr lang="en-US" sz="2000" b="1" dirty="0">
              <a:latin typeface="+mn-lt"/>
            </a:endParaRPr>
          </a:p>
        </p:txBody>
      </p:sp>
      <p:sp>
        <p:nvSpPr>
          <p:cNvPr id="53" name="TextBox 52"/>
          <p:cNvSpPr txBox="1"/>
          <p:nvPr/>
        </p:nvSpPr>
        <p:spPr>
          <a:xfrm>
            <a:off x="4009570" y="8990556"/>
            <a:ext cx="2943755" cy="461665"/>
          </a:xfrm>
          <a:prstGeom prst="rect">
            <a:avLst/>
          </a:prstGeom>
          <a:noFill/>
        </p:spPr>
        <p:txBody>
          <a:bodyPr wrap="square" rtlCol="0">
            <a:spAutoFit/>
          </a:bodyPr>
          <a:lstStyle/>
          <a:p>
            <a:pPr algn="ctr"/>
            <a:r>
              <a:rPr lang="en-US" sz="1200" dirty="0">
                <a:solidFill>
                  <a:schemeClr val="accent2"/>
                </a:solidFill>
              </a:rPr>
              <a:t>Cross section view of Front case</a:t>
            </a:r>
          </a:p>
          <a:p>
            <a:pPr algn="ctr"/>
            <a:r>
              <a:rPr lang="en-US" sz="1200" dirty="0">
                <a:solidFill>
                  <a:schemeClr val="accent2"/>
                </a:solidFill>
              </a:rPr>
              <a:t>snapping into the Back case.</a:t>
            </a:r>
          </a:p>
        </p:txBody>
      </p:sp>
      <p:sp>
        <p:nvSpPr>
          <p:cNvPr id="20" name="Right Arrow 19"/>
          <p:cNvSpPr/>
          <p:nvPr/>
        </p:nvSpPr>
        <p:spPr>
          <a:xfrm rot="5400000">
            <a:off x="2170308" y="6626219"/>
            <a:ext cx="636906" cy="212158"/>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Arrow 21"/>
          <p:cNvSpPr/>
          <p:nvPr/>
        </p:nvSpPr>
        <p:spPr>
          <a:xfrm rot="5400000">
            <a:off x="1715543" y="5657961"/>
            <a:ext cx="636906" cy="212158"/>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Arrow 22"/>
          <p:cNvSpPr/>
          <p:nvPr/>
        </p:nvSpPr>
        <p:spPr>
          <a:xfrm rot="5400000">
            <a:off x="2382466" y="6550374"/>
            <a:ext cx="636906" cy="212158"/>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ight Arrow 25"/>
          <p:cNvSpPr/>
          <p:nvPr/>
        </p:nvSpPr>
        <p:spPr>
          <a:xfrm rot="5400000">
            <a:off x="1468166" y="5692237"/>
            <a:ext cx="636906" cy="212158"/>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4"/>
          <a:stretch>
            <a:fillRect/>
          </a:stretch>
        </p:blipFill>
        <p:spPr>
          <a:xfrm>
            <a:off x="1892698" y="7775430"/>
            <a:ext cx="1093056" cy="1595541"/>
          </a:xfrm>
          <a:prstGeom prst="rect">
            <a:avLst/>
          </a:prstGeom>
          <a:ln>
            <a:solidFill>
              <a:schemeClr val="accent2">
                <a:lumMod val="75000"/>
              </a:schemeClr>
            </a:solidFill>
          </a:ln>
        </p:spPr>
      </p:pic>
      <p:pic>
        <p:nvPicPr>
          <p:cNvPr id="5" name="Picture 4"/>
          <p:cNvPicPr>
            <a:picLocks noChangeAspect="1"/>
          </p:cNvPicPr>
          <p:nvPr/>
        </p:nvPicPr>
        <p:blipFill>
          <a:blip r:embed="rId5"/>
          <a:stretch>
            <a:fillRect/>
          </a:stretch>
        </p:blipFill>
        <p:spPr>
          <a:xfrm>
            <a:off x="5806643" y="7455146"/>
            <a:ext cx="1068107" cy="1561753"/>
          </a:xfrm>
          <a:prstGeom prst="rect">
            <a:avLst/>
          </a:prstGeom>
          <a:ln>
            <a:solidFill>
              <a:schemeClr val="accent2">
                <a:lumMod val="75000"/>
              </a:schemeClr>
            </a:solidFill>
          </a:ln>
        </p:spPr>
      </p:pic>
      <p:pic>
        <p:nvPicPr>
          <p:cNvPr id="8" name="Picture 7"/>
          <p:cNvPicPr>
            <a:picLocks noChangeAspect="1"/>
          </p:cNvPicPr>
          <p:nvPr/>
        </p:nvPicPr>
        <p:blipFill>
          <a:blip r:embed="rId6"/>
          <a:stretch>
            <a:fillRect/>
          </a:stretch>
        </p:blipFill>
        <p:spPr>
          <a:xfrm>
            <a:off x="4280524" y="7449900"/>
            <a:ext cx="1471877" cy="1540656"/>
          </a:xfrm>
          <a:prstGeom prst="rect">
            <a:avLst/>
          </a:prstGeom>
          <a:ln>
            <a:solidFill>
              <a:schemeClr val="accent2">
                <a:lumMod val="75000"/>
              </a:schemeClr>
            </a:solidFill>
          </a:ln>
        </p:spPr>
      </p:pic>
      <p:pic>
        <p:nvPicPr>
          <p:cNvPr id="11" name="Picture 10"/>
          <p:cNvPicPr>
            <a:picLocks noChangeAspect="1"/>
          </p:cNvPicPr>
          <p:nvPr/>
        </p:nvPicPr>
        <p:blipFill>
          <a:blip r:embed="rId7"/>
          <a:stretch>
            <a:fillRect/>
          </a:stretch>
        </p:blipFill>
        <p:spPr>
          <a:xfrm>
            <a:off x="665731" y="7775430"/>
            <a:ext cx="1091490" cy="1630385"/>
          </a:xfrm>
          <a:prstGeom prst="rect">
            <a:avLst/>
          </a:prstGeom>
          <a:ln>
            <a:solidFill>
              <a:schemeClr val="accent2">
                <a:lumMod val="75000"/>
              </a:schemeClr>
            </a:solidFill>
          </a:ln>
        </p:spPr>
      </p:pic>
      <p:sp>
        <p:nvSpPr>
          <p:cNvPr id="28" name="Arc 27"/>
          <p:cNvSpPr/>
          <p:nvPr/>
        </p:nvSpPr>
        <p:spPr>
          <a:xfrm rot="9838095" flipH="1" flipV="1">
            <a:off x="2690808" y="2325349"/>
            <a:ext cx="913827" cy="1444628"/>
          </a:xfrm>
          <a:prstGeom prst="arc">
            <a:avLst>
              <a:gd name="adj1" fmla="val 16884431"/>
              <a:gd name="adj2" fmla="val 2906492"/>
            </a:avLst>
          </a:prstGeom>
          <a:ln w="762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p:pic>
        <p:nvPicPr>
          <p:cNvPr id="10" name="Picture 9">
            <a:extLst>
              <a:ext uri="{FF2B5EF4-FFF2-40B4-BE49-F238E27FC236}">
                <a16:creationId xmlns:a16="http://schemas.microsoft.com/office/drawing/2014/main" id="{AFA92039-2EB4-6697-B3FC-5AAD04DB2A91}"/>
              </a:ext>
            </a:extLst>
          </p:cNvPr>
          <p:cNvPicPr>
            <a:picLocks noChangeAspect="1"/>
          </p:cNvPicPr>
          <p:nvPr/>
        </p:nvPicPr>
        <p:blipFill>
          <a:blip r:embed="rId8"/>
          <a:stretch>
            <a:fillRect/>
          </a:stretch>
        </p:blipFill>
        <p:spPr>
          <a:xfrm>
            <a:off x="3786347" y="1611574"/>
            <a:ext cx="3674043" cy="1856817"/>
          </a:xfrm>
          <a:prstGeom prst="rect">
            <a:avLst/>
          </a:prstGeom>
        </p:spPr>
      </p:pic>
      <p:pic>
        <p:nvPicPr>
          <p:cNvPr id="18" name="Picture 17">
            <a:extLst>
              <a:ext uri="{FF2B5EF4-FFF2-40B4-BE49-F238E27FC236}">
                <a16:creationId xmlns:a16="http://schemas.microsoft.com/office/drawing/2014/main" id="{F008CB54-1839-3B73-FBB2-9B1598D631BA}"/>
              </a:ext>
            </a:extLst>
          </p:cNvPr>
          <p:cNvPicPr>
            <a:picLocks noChangeAspect="1"/>
          </p:cNvPicPr>
          <p:nvPr/>
        </p:nvPicPr>
        <p:blipFill>
          <a:blip r:embed="rId9"/>
          <a:stretch>
            <a:fillRect/>
          </a:stretch>
        </p:blipFill>
        <p:spPr>
          <a:xfrm>
            <a:off x="4116886" y="5146378"/>
            <a:ext cx="3459571" cy="1757288"/>
          </a:xfrm>
          <a:prstGeom prst="rect">
            <a:avLst/>
          </a:prstGeom>
        </p:spPr>
      </p:pic>
    </p:spTree>
    <p:extLst>
      <p:ext uri="{BB962C8B-B14F-4D97-AF65-F5344CB8AC3E}">
        <p14:creationId xmlns:p14="http://schemas.microsoft.com/office/powerpoint/2010/main" val="50377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D21D375-4135-D5A7-11ED-E276D47BF400}"/>
              </a:ext>
            </a:extLst>
          </p:cNvPr>
          <p:cNvPicPr>
            <a:picLocks noChangeAspect="1"/>
          </p:cNvPicPr>
          <p:nvPr/>
        </p:nvPicPr>
        <p:blipFill>
          <a:blip r:embed="rId2"/>
          <a:stretch>
            <a:fillRect/>
          </a:stretch>
        </p:blipFill>
        <p:spPr>
          <a:xfrm>
            <a:off x="3962858" y="6513265"/>
            <a:ext cx="3539000" cy="2795627"/>
          </a:xfrm>
          <a:prstGeom prst="rect">
            <a:avLst/>
          </a:prstGeom>
        </p:spPr>
      </p:pic>
      <p:pic>
        <p:nvPicPr>
          <p:cNvPr id="5" name="Picture 4">
            <a:extLst>
              <a:ext uri="{FF2B5EF4-FFF2-40B4-BE49-F238E27FC236}">
                <a16:creationId xmlns:a16="http://schemas.microsoft.com/office/drawing/2014/main" id="{6C808203-2849-1903-E9CF-A5D74F710176}"/>
              </a:ext>
            </a:extLst>
          </p:cNvPr>
          <p:cNvPicPr>
            <a:picLocks noChangeAspect="1"/>
          </p:cNvPicPr>
          <p:nvPr/>
        </p:nvPicPr>
        <p:blipFill>
          <a:blip r:embed="rId3"/>
          <a:stretch>
            <a:fillRect/>
          </a:stretch>
        </p:blipFill>
        <p:spPr>
          <a:xfrm>
            <a:off x="167900" y="6978584"/>
            <a:ext cx="3710687" cy="2472787"/>
          </a:xfrm>
          <a:prstGeom prst="rect">
            <a:avLst/>
          </a:prstGeom>
        </p:spPr>
      </p:pic>
      <p:pic>
        <p:nvPicPr>
          <p:cNvPr id="3" name="Picture 2">
            <a:extLst>
              <a:ext uri="{FF2B5EF4-FFF2-40B4-BE49-F238E27FC236}">
                <a16:creationId xmlns:a16="http://schemas.microsoft.com/office/drawing/2014/main" id="{EAB12E95-CAD1-03BB-93BE-74DE8A49D91A}"/>
              </a:ext>
            </a:extLst>
          </p:cNvPr>
          <p:cNvPicPr>
            <a:picLocks noChangeAspect="1"/>
          </p:cNvPicPr>
          <p:nvPr/>
        </p:nvPicPr>
        <p:blipFill>
          <a:blip r:embed="rId4"/>
          <a:stretch>
            <a:fillRect/>
          </a:stretch>
        </p:blipFill>
        <p:spPr>
          <a:xfrm>
            <a:off x="1814415" y="4889397"/>
            <a:ext cx="3735689" cy="1897542"/>
          </a:xfrm>
          <a:prstGeom prst="rect">
            <a:avLst/>
          </a:prstGeom>
        </p:spPr>
      </p:pic>
      <p:sp>
        <p:nvSpPr>
          <p:cNvPr id="21" name="Title 1"/>
          <p:cNvSpPr txBox="1">
            <a:spLocks/>
          </p:cNvSpPr>
          <p:nvPr/>
        </p:nvSpPr>
        <p:spPr>
          <a:xfrm>
            <a:off x="808196" y="3881441"/>
            <a:ext cx="6517957" cy="4419495"/>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nSpc>
                <a:spcPct val="100000"/>
              </a:lnSpc>
            </a:pPr>
            <a:endParaRPr lang="en-US" sz="1200" dirty="0"/>
          </a:p>
          <a:p>
            <a:pPr>
              <a:lnSpc>
                <a:spcPct val="100000"/>
              </a:lnSpc>
            </a:pPr>
            <a:r>
              <a:rPr lang="en-US" sz="1200" dirty="0"/>
              <a:t>To remove your tablet from the Tablet Case remove all the screws then carefully turn the case over. If your Tablet Case includes interlocking snaps use your fingers to pry the Front Assembly up from the inside edge along the screen. Lift the Front Assembly off the Back Assembly, unplug the connector, and remove tablet. </a:t>
            </a:r>
          </a:p>
          <a:p>
            <a:pPr>
              <a:lnSpc>
                <a:spcPct val="100000"/>
              </a:lnSpc>
            </a:pPr>
            <a:endParaRPr lang="en-US" sz="1200" dirty="0">
              <a:latin typeface="+mn-lt"/>
            </a:endParaRPr>
          </a:p>
        </p:txBody>
      </p:sp>
      <p:sp>
        <p:nvSpPr>
          <p:cNvPr id="2" name="Title 1"/>
          <p:cNvSpPr>
            <a:spLocks noGrp="1"/>
          </p:cNvSpPr>
          <p:nvPr>
            <p:ph type="title" idx="4294967295"/>
          </p:nvPr>
        </p:nvSpPr>
        <p:spPr>
          <a:xfrm>
            <a:off x="534353" y="169565"/>
            <a:ext cx="6703695" cy="397042"/>
          </a:xfrm>
        </p:spPr>
        <p:txBody>
          <a:bodyPr>
            <a:noAutofit/>
          </a:bodyPr>
          <a:lstStyle/>
          <a:p>
            <a:r>
              <a:rPr lang="en-US" sz="2000" b="1" dirty="0">
                <a:latin typeface="+mn-lt"/>
              </a:rPr>
              <a:t>Installation </a:t>
            </a:r>
            <a:r>
              <a:rPr lang="en-US" sz="2000" b="1" i="1" dirty="0"/>
              <a:t>(TC-401 shown as example)</a:t>
            </a:r>
            <a:endParaRPr lang="en-US" sz="2000" b="1" dirty="0">
              <a:latin typeface="+mn-lt"/>
            </a:endParaRPr>
          </a:p>
        </p:txBody>
      </p:sp>
      <p:sp>
        <p:nvSpPr>
          <p:cNvPr id="18" name="Right Arrow 17"/>
          <p:cNvSpPr/>
          <p:nvPr/>
        </p:nvSpPr>
        <p:spPr>
          <a:xfrm rot="16200000">
            <a:off x="1515654" y="7597267"/>
            <a:ext cx="376983" cy="220539"/>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Arrow 18"/>
          <p:cNvSpPr/>
          <p:nvPr/>
        </p:nvSpPr>
        <p:spPr>
          <a:xfrm rot="16200000">
            <a:off x="2158128" y="8506152"/>
            <a:ext cx="376983" cy="220539"/>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4268492" y="8236260"/>
            <a:ext cx="684884" cy="683559"/>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ircular Arrow 13"/>
          <p:cNvSpPr/>
          <p:nvPr/>
        </p:nvSpPr>
        <p:spPr>
          <a:xfrm rot="8283489">
            <a:off x="4063588" y="5470767"/>
            <a:ext cx="762204" cy="1091011"/>
          </a:xfrm>
          <a:prstGeom prst="circularArrow">
            <a:avLst>
              <a:gd name="adj1" fmla="val 12500"/>
              <a:gd name="adj2" fmla="val 1142319"/>
              <a:gd name="adj3" fmla="val 20457681"/>
              <a:gd name="adj4" fmla="val 17075357"/>
              <a:gd name="adj5" fmla="val 125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Circular Arrow 35"/>
          <p:cNvSpPr/>
          <p:nvPr/>
        </p:nvSpPr>
        <p:spPr>
          <a:xfrm rot="19004063" flipH="1">
            <a:off x="2863128" y="4589629"/>
            <a:ext cx="815298" cy="1052688"/>
          </a:xfrm>
          <a:prstGeom prst="circularArrow">
            <a:avLst>
              <a:gd name="adj1" fmla="val 12500"/>
              <a:gd name="adj2" fmla="val 1142319"/>
              <a:gd name="adj3" fmla="val 20457681"/>
              <a:gd name="adj4" fmla="val 16804051"/>
              <a:gd name="adj5" fmla="val 125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Circular Arrow 28"/>
          <p:cNvSpPr/>
          <p:nvPr/>
        </p:nvSpPr>
        <p:spPr>
          <a:xfrm rot="8283489">
            <a:off x="3497485" y="5662412"/>
            <a:ext cx="762204" cy="1091011"/>
          </a:xfrm>
          <a:prstGeom prst="circularArrow">
            <a:avLst>
              <a:gd name="adj1" fmla="val 12500"/>
              <a:gd name="adj2" fmla="val 1142319"/>
              <a:gd name="adj3" fmla="val 20457681"/>
              <a:gd name="adj4" fmla="val 17075357"/>
              <a:gd name="adj5" fmla="val 125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ircular Arrow 29"/>
          <p:cNvSpPr/>
          <p:nvPr/>
        </p:nvSpPr>
        <p:spPr>
          <a:xfrm rot="19004063" flipH="1">
            <a:off x="3379451" y="4523080"/>
            <a:ext cx="815298" cy="1052688"/>
          </a:xfrm>
          <a:prstGeom prst="circularArrow">
            <a:avLst>
              <a:gd name="adj1" fmla="val 12500"/>
              <a:gd name="adj2" fmla="val 1142319"/>
              <a:gd name="adj3" fmla="val 20457681"/>
              <a:gd name="adj4" fmla="val 16804051"/>
              <a:gd name="adj5" fmla="val 125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p:cNvCxnSpPr/>
          <p:nvPr/>
        </p:nvCxnSpPr>
        <p:spPr>
          <a:xfrm flipV="1">
            <a:off x="4484417" y="8405962"/>
            <a:ext cx="253034" cy="321653"/>
          </a:xfrm>
          <a:prstGeom prst="line">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 name="Title 1">
            <a:extLst>
              <a:ext uri="{FF2B5EF4-FFF2-40B4-BE49-F238E27FC236}">
                <a16:creationId xmlns:a16="http://schemas.microsoft.com/office/drawing/2014/main" id="{D7B88DE1-DF6C-8850-2499-C720FECF6578}"/>
              </a:ext>
            </a:extLst>
          </p:cNvPr>
          <p:cNvSpPr txBox="1">
            <a:spLocks/>
          </p:cNvSpPr>
          <p:nvPr/>
        </p:nvSpPr>
        <p:spPr>
          <a:xfrm>
            <a:off x="808196" y="718043"/>
            <a:ext cx="6309325" cy="936492"/>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nSpc>
                <a:spcPct val="100000"/>
              </a:lnSpc>
            </a:pPr>
            <a:r>
              <a:rPr lang="en-US" sz="1200" dirty="0">
                <a:latin typeface="+mn-lt"/>
              </a:rPr>
              <a:t>Holding the two Assemblies together, carefully turn the Tablet Case over.  Insert all the necessary   screws (Hardware Kit Item 1) and tighten with provided T8 Torx Bit (Hardware Kit Item 5).          </a:t>
            </a:r>
            <a:r>
              <a:rPr lang="en-US" sz="1200" b="1" i="1" u="sng" dirty="0">
                <a:latin typeface="+mn-lt"/>
              </a:rPr>
              <a:t>Torque screws to 4 in-lbs (0.45Nm) ± 10%.</a:t>
            </a:r>
          </a:p>
          <a:p>
            <a:pPr>
              <a:lnSpc>
                <a:spcPct val="100000"/>
              </a:lnSpc>
            </a:pPr>
            <a:r>
              <a:rPr lang="en-US" sz="1200" b="1" dirty="0">
                <a:latin typeface="+mn-lt"/>
              </a:rPr>
              <a:t>       CAUTION: DO NOT OVERTIGHTEN SCREWS OR DAMAGE TO TABLET CASE MAY OCCUR.</a:t>
            </a:r>
            <a:endParaRPr lang="en-US" sz="1200" dirty="0">
              <a:latin typeface="+mn-lt"/>
            </a:endParaRPr>
          </a:p>
        </p:txBody>
      </p:sp>
      <p:sp>
        <p:nvSpPr>
          <p:cNvPr id="13" name="Title 1">
            <a:extLst>
              <a:ext uri="{FF2B5EF4-FFF2-40B4-BE49-F238E27FC236}">
                <a16:creationId xmlns:a16="http://schemas.microsoft.com/office/drawing/2014/main" id="{52E48AFE-9938-C786-E67F-EDB29F4511F7}"/>
              </a:ext>
            </a:extLst>
          </p:cNvPr>
          <p:cNvSpPr txBox="1">
            <a:spLocks/>
          </p:cNvSpPr>
          <p:nvPr/>
        </p:nvSpPr>
        <p:spPr>
          <a:xfrm>
            <a:off x="534353" y="718043"/>
            <a:ext cx="347107" cy="395204"/>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nSpc>
                <a:spcPct val="100000"/>
              </a:lnSpc>
            </a:pPr>
            <a:r>
              <a:rPr lang="en-US" sz="1200" dirty="0">
                <a:latin typeface="+mn-lt"/>
              </a:rPr>
              <a:t>5)</a:t>
            </a:r>
          </a:p>
        </p:txBody>
      </p:sp>
      <p:sp>
        <p:nvSpPr>
          <p:cNvPr id="4" name="Title 1">
            <a:extLst>
              <a:ext uri="{FF2B5EF4-FFF2-40B4-BE49-F238E27FC236}">
                <a16:creationId xmlns:a16="http://schemas.microsoft.com/office/drawing/2014/main" id="{8E1DF62F-E96C-953A-E980-03F92A6042DE}"/>
              </a:ext>
            </a:extLst>
          </p:cNvPr>
          <p:cNvSpPr txBox="1">
            <a:spLocks/>
          </p:cNvSpPr>
          <p:nvPr/>
        </p:nvSpPr>
        <p:spPr>
          <a:xfrm>
            <a:off x="538926" y="4058099"/>
            <a:ext cx="347107" cy="395204"/>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nSpc>
                <a:spcPct val="100000"/>
              </a:lnSpc>
            </a:pPr>
            <a:r>
              <a:rPr lang="en-US" sz="1200" dirty="0">
                <a:latin typeface="+mn-lt"/>
              </a:rPr>
              <a:t>6)</a:t>
            </a:r>
          </a:p>
        </p:txBody>
      </p:sp>
      <p:pic>
        <p:nvPicPr>
          <p:cNvPr id="11" name="Picture 10">
            <a:extLst>
              <a:ext uri="{FF2B5EF4-FFF2-40B4-BE49-F238E27FC236}">
                <a16:creationId xmlns:a16="http://schemas.microsoft.com/office/drawing/2014/main" id="{D925A77A-4571-9B71-D51F-9BA359BF0B6E}"/>
              </a:ext>
            </a:extLst>
          </p:cNvPr>
          <p:cNvPicPr>
            <a:picLocks noChangeAspect="1"/>
          </p:cNvPicPr>
          <p:nvPr/>
        </p:nvPicPr>
        <p:blipFill>
          <a:blip r:embed="rId5"/>
          <a:stretch>
            <a:fillRect/>
          </a:stretch>
        </p:blipFill>
        <p:spPr>
          <a:xfrm>
            <a:off x="2406641" y="1564264"/>
            <a:ext cx="2779946" cy="2495486"/>
          </a:xfrm>
          <a:prstGeom prst="rect">
            <a:avLst/>
          </a:prstGeom>
        </p:spPr>
      </p:pic>
    </p:spTree>
    <p:extLst>
      <p:ext uri="{BB962C8B-B14F-4D97-AF65-F5344CB8AC3E}">
        <p14:creationId xmlns:p14="http://schemas.microsoft.com/office/powerpoint/2010/main" val="23202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61902C4-7A39-EA86-BEAE-E70C024995F1}"/>
              </a:ext>
            </a:extLst>
          </p:cNvPr>
          <p:cNvPicPr>
            <a:picLocks noChangeAspect="1"/>
          </p:cNvPicPr>
          <p:nvPr/>
        </p:nvPicPr>
        <p:blipFill>
          <a:blip r:embed="rId2"/>
          <a:stretch>
            <a:fillRect/>
          </a:stretch>
        </p:blipFill>
        <p:spPr>
          <a:xfrm>
            <a:off x="457707" y="6647041"/>
            <a:ext cx="3328799" cy="2762677"/>
          </a:xfrm>
          <a:prstGeom prst="rect">
            <a:avLst/>
          </a:prstGeom>
        </p:spPr>
      </p:pic>
      <p:pic>
        <p:nvPicPr>
          <p:cNvPr id="8" name="Picture 7">
            <a:extLst>
              <a:ext uri="{FF2B5EF4-FFF2-40B4-BE49-F238E27FC236}">
                <a16:creationId xmlns:a16="http://schemas.microsoft.com/office/drawing/2014/main" id="{F823C2AC-F254-4272-9AA7-28BE90D81CEE}"/>
              </a:ext>
            </a:extLst>
          </p:cNvPr>
          <p:cNvPicPr>
            <a:picLocks noChangeAspect="1"/>
          </p:cNvPicPr>
          <p:nvPr/>
        </p:nvPicPr>
        <p:blipFill>
          <a:blip r:embed="rId3"/>
          <a:stretch>
            <a:fillRect/>
          </a:stretch>
        </p:blipFill>
        <p:spPr>
          <a:xfrm rot="18345306">
            <a:off x="2167682" y="3792123"/>
            <a:ext cx="1355080" cy="2818196"/>
          </a:xfrm>
          <a:prstGeom prst="rect">
            <a:avLst/>
          </a:prstGeom>
        </p:spPr>
      </p:pic>
      <p:pic>
        <p:nvPicPr>
          <p:cNvPr id="6" name="Picture 5">
            <a:extLst>
              <a:ext uri="{FF2B5EF4-FFF2-40B4-BE49-F238E27FC236}">
                <a16:creationId xmlns:a16="http://schemas.microsoft.com/office/drawing/2014/main" id="{E5AF4565-EC1F-E448-7CD9-13375814DBB5}"/>
              </a:ext>
            </a:extLst>
          </p:cNvPr>
          <p:cNvPicPr>
            <a:picLocks noChangeAspect="1"/>
          </p:cNvPicPr>
          <p:nvPr/>
        </p:nvPicPr>
        <p:blipFill>
          <a:blip r:embed="rId4"/>
          <a:stretch>
            <a:fillRect/>
          </a:stretch>
        </p:blipFill>
        <p:spPr>
          <a:xfrm rot="20090708">
            <a:off x="4468528" y="3284987"/>
            <a:ext cx="1227312" cy="2746412"/>
          </a:xfrm>
          <a:prstGeom prst="rect">
            <a:avLst/>
          </a:prstGeom>
        </p:spPr>
      </p:pic>
      <p:sp>
        <p:nvSpPr>
          <p:cNvPr id="27" name="Title 1"/>
          <p:cNvSpPr txBox="1">
            <a:spLocks/>
          </p:cNvSpPr>
          <p:nvPr/>
        </p:nvSpPr>
        <p:spPr>
          <a:xfrm>
            <a:off x="534352" y="725824"/>
            <a:ext cx="6703695" cy="487457"/>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200" dirty="0">
                <a:latin typeface="+mn-lt"/>
              </a:rPr>
              <a:t>The Kickstand on this tablet case can hold the tablet through a wide range in the landscape orientation.</a:t>
            </a:r>
          </a:p>
          <a:p>
            <a:endParaRPr lang="en-US" sz="1200" dirty="0">
              <a:latin typeface="+mn-lt"/>
            </a:endParaRPr>
          </a:p>
          <a:p>
            <a:endParaRPr lang="en-US" sz="1200" dirty="0">
              <a:latin typeface="+mn-lt"/>
            </a:endParaRPr>
          </a:p>
          <a:p>
            <a:endParaRPr lang="en-US" sz="1200" dirty="0">
              <a:latin typeface="+mn-lt"/>
            </a:endParaRPr>
          </a:p>
          <a:p>
            <a:endParaRPr lang="en-US" sz="1200" dirty="0">
              <a:latin typeface="+mn-lt"/>
            </a:endParaRPr>
          </a:p>
          <a:p>
            <a:endParaRPr lang="en-US" sz="1200" dirty="0">
              <a:latin typeface="+mn-lt"/>
            </a:endParaRPr>
          </a:p>
          <a:p>
            <a:endParaRPr lang="en-US" sz="1200" dirty="0">
              <a:latin typeface="+mn-lt"/>
            </a:endParaRPr>
          </a:p>
          <a:p>
            <a:endParaRPr lang="en-US" sz="1200" dirty="0">
              <a:latin typeface="+mn-lt"/>
            </a:endParaRPr>
          </a:p>
          <a:p>
            <a:endParaRPr lang="en-US" sz="1200" dirty="0">
              <a:latin typeface="+mn-lt"/>
            </a:endParaRPr>
          </a:p>
          <a:p>
            <a:endParaRPr lang="en-US" sz="1200" dirty="0">
              <a:latin typeface="+mn-lt"/>
            </a:endParaRPr>
          </a:p>
          <a:p>
            <a:endParaRPr lang="en-US" sz="1200" dirty="0">
              <a:latin typeface="+mn-lt"/>
            </a:endParaRPr>
          </a:p>
          <a:p>
            <a:endParaRPr lang="en-US" sz="1200" dirty="0">
              <a:latin typeface="+mn-lt"/>
            </a:endParaRPr>
          </a:p>
          <a:p>
            <a:endParaRPr lang="en-US" sz="1200" dirty="0">
              <a:latin typeface="+mn-lt"/>
            </a:endParaRPr>
          </a:p>
          <a:p>
            <a:endParaRPr lang="en-US" sz="1200" dirty="0">
              <a:latin typeface="+mn-lt"/>
            </a:endParaRPr>
          </a:p>
          <a:p>
            <a:endParaRPr lang="en-US" sz="1200" dirty="0">
              <a:latin typeface="+mn-lt"/>
            </a:endParaRPr>
          </a:p>
          <a:p>
            <a:endParaRPr lang="en-US" sz="1200" dirty="0">
              <a:latin typeface="+mn-lt"/>
            </a:endParaRPr>
          </a:p>
          <a:p>
            <a:endParaRPr lang="en-US" sz="1200" dirty="0">
              <a:latin typeface="+mn-lt"/>
            </a:endParaRPr>
          </a:p>
          <a:p>
            <a:endParaRPr lang="en-US" sz="1200" dirty="0">
              <a:latin typeface="+mn-lt"/>
            </a:endParaRPr>
          </a:p>
          <a:p>
            <a:endParaRPr lang="en-US" sz="1200" dirty="0">
              <a:latin typeface="+mn-lt"/>
            </a:endParaRPr>
          </a:p>
          <a:p>
            <a:endParaRPr lang="en-US" sz="1200" dirty="0">
              <a:latin typeface="+mn-lt"/>
            </a:endParaRPr>
          </a:p>
          <a:p>
            <a:endParaRPr lang="en-US" sz="1200" dirty="0">
              <a:latin typeface="+mn-lt"/>
            </a:endParaRPr>
          </a:p>
          <a:p>
            <a:endParaRPr lang="en-US" sz="1200" dirty="0">
              <a:latin typeface="+mn-lt"/>
            </a:endParaRPr>
          </a:p>
          <a:p>
            <a:endParaRPr lang="en-US" sz="1200" dirty="0">
              <a:latin typeface="+mn-lt"/>
            </a:endParaRPr>
          </a:p>
          <a:p>
            <a:endParaRPr lang="en-US" sz="1200" dirty="0">
              <a:latin typeface="+mn-lt"/>
            </a:endParaRPr>
          </a:p>
          <a:p>
            <a:endParaRPr lang="en-US" sz="1200" dirty="0">
              <a:latin typeface="+mn-lt"/>
            </a:endParaRPr>
          </a:p>
          <a:p>
            <a:endParaRPr lang="en-US" sz="1200" dirty="0">
              <a:latin typeface="+mn-lt"/>
            </a:endParaRPr>
          </a:p>
          <a:p>
            <a:endParaRPr lang="en-US" sz="1200" dirty="0">
              <a:latin typeface="+mn-lt"/>
            </a:endParaRPr>
          </a:p>
          <a:p>
            <a:endParaRPr lang="en-US" sz="1200" dirty="0">
              <a:latin typeface="+mn-lt"/>
            </a:endParaRPr>
          </a:p>
          <a:p>
            <a:endParaRPr lang="en-US" sz="1200" dirty="0">
              <a:latin typeface="+mn-lt"/>
            </a:endParaRPr>
          </a:p>
          <a:p>
            <a:endParaRPr lang="en-US" sz="1200" dirty="0">
              <a:latin typeface="+mn-lt"/>
            </a:endParaRPr>
          </a:p>
          <a:p>
            <a:endParaRPr lang="en-US" sz="1200" dirty="0">
              <a:latin typeface="+mn-lt"/>
            </a:endParaRPr>
          </a:p>
          <a:p>
            <a:endParaRPr lang="en-US" sz="1200" dirty="0"/>
          </a:p>
          <a:p>
            <a:endParaRPr lang="en-US" sz="1200" dirty="0"/>
          </a:p>
          <a:p>
            <a:r>
              <a:rPr lang="en-US" sz="1200" dirty="0"/>
              <a:t>With the kick stand moved access is open to a USB C Port that connects to your tablet.</a:t>
            </a:r>
          </a:p>
          <a:p>
            <a:endParaRPr lang="en-US" sz="1200" dirty="0">
              <a:latin typeface="+mn-lt"/>
            </a:endParaRPr>
          </a:p>
        </p:txBody>
      </p:sp>
      <p:pic>
        <p:nvPicPr>
          <p:cNvPr id="4" name="Picture 3">
            <a:extLst>
              <a:ext uri="{FF2B5EF4-FFF2-40B4-BE49-F238E27FC236}">
                <a16:creationId xmlns:a16="http://schemas.microsoft.com/office/drawing/2014/main" id="{F582E1FA-515C-1623-7D12-74707F53E33A}"/>
              </a:ext>
            </a:extLst>
          </p:cNvPr>
          <p:cNvPicPr>
            <a:picLocks noChangeAspect="1"/>
          </p:cNvPicPr>
          <p:nvPr/>
        </p:nvPicPr>
        <p:blipFill>
          <a:blip r:embed="rId5"/>
          <a:stretch>
            <a:fillRect/>
          </a:stretch>
        </p:blipFill>
        <p:spPr>
          <a:xfrm>
            <a:off x="551249" y="975286"/>
            <a:ext cx="3135948" cy="2894395"/>
          </a:xfrm>
          <a:prstGeom prst="rect">
            <a:avLst/>
          </a:prstGeom>
        </p:spPr>
      </p:pic>
      <p:sp>
        <p:nvSpPr>
          <p:cNvPr id="2" name="Title 1"/>
          <p:cNvSpPr>
            <a:spLocks noGrp="1"/>
          </p:cNvSpPr>
          <p:nvPr>
            <p:ph type="title" idx="4294967295"/>
          </p:nvPr>
        </p:nvSpPr>
        <p:spPr>
          <a:xfrm>
            <a:off x="534353" y="169565"/>
            <a:ext cx="6703695" cy="397042"/>
          </a:xfrm>
        </p:spPr>
        <p:txBody>
          <a:bodyPr>
            <a:noAutofit/>
          </a:bodyPr>
          <a:lstStyle/>
          <a:p>
            <a:r>
              <a:rPr lang="en-US" sz="2000" b="1" dirty="0">
                <a:latin typeface="+mn-lt"/>
              </a:rPr>
              <a:t>Tablet Case Features </a:t>
            </a:r>
            <a:r>
              <a:rPr lang="en-US" sz="2000" b="1" i="1" dirty="0"/>
              <a:t>(TC-4XX)</a:t>
            </a:r>
            <a:r>
              <a:rPr lang="en-US" sz="2000" b="1" dirty="0"/>
              <a:t> </a:t>
            </a:r>
            <a:endParaRPr lang="en-US" sz="2000" b="1" dirty="0">
              <a:latin typeface="+mn-lt"/>
            </a:endParaRPr>
          </a:p>
        </p:txBody>
      </p:sp>
      <p:sp>
        <p:nvSpPr>
          <p:cNvPr id="25" name="Circular Arrow 24"/>
          <p:cNvSpPr/>
          <p:nvPr/>
        </p:nvSpPr>
        <p:spPr>
          <a:xfrm rot="723530" flipH="1" flipV="1">
            <a:off x="358093" y="2750630"/>
            <a:ext cx="1010229" cy="706659"/>
          </a:xfrm>
          <a:prstGeom prst="circularArrow">
            <a:avLst>
              <a:gd name="adj1" fmla="val 12500"/>
              <a:gd name="adj2" fmla="val 1139966"/>
              <a:gd name="adj3" fmla="val 20457681"/>
              <a:gd name="adj4" fmla="val 11943275"/>
              <a:gd name="adj5" fmla="val 195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p:cNvSpPr txBox="1"/>
          <p:nvPr/>
        </p:nvSpPr>
        <p:spPr>
          <a:xfrm>
            <a:off x="1212532" y="5746396"/>
            <a:ext cx="5792296" cy="276999"/>
          </a:xfrm>
          <a:prstGeom prst="rect">
            <a:avLst/>
          </a:prstGeom>
          <a:noFill/>
        </p:spPr>
        <p:txBody>
          <a:bodyPr wrap="square" rtlCol="0">
            <a:spAutoFit/>
          </a:bodyPr>
          <a:lstStyle/>
          <a:p>
            <a:pPr algn="ctr"/>
            <a:r>
              <a:rPr lang="en-US" sz="1200" dirty="0">
                <a:solidFill>
                  <a:schemeClr val="accent2"/>
                </a:solidFill>
              </a:rPr>
              <a:t>Wide range of angles available in landscape orientation</a:t>
            </a:r>
          </a:p>
        </p:txBody>
      </p:sp>
      <p:sp>
        <p:nvSpPr>
          <p:cNvPr id="23" name="Oval 22"/>
          <p:cNvSpPr/>
          <p:nvPr/>
        </p:nvSpPr>
        <p:spPr>
          <a:xfrm>
            <a:off x="959677" y="2759214"/>
            <a:ext cx="562317" cy="844253"/>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ight Arrow 33"/>
          <p:cNvSpPr/>
          <p:nvPr/>
        </p:nvSpPr>
        <p:spPr>
          <a:xfrm rot="11323085">
            <a:off x="3032427" y="8928738"/>
            <a:ext cx="710254" cy="27522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2014ED73-2E28-9830-F286-AB81E1E5E2C7}"/>
              </a:ext>
            </a:extLst>
          </p:cNvPr>
          <p:cNvPicPr>
            <a:picLocks noChangeAspect="1"/>
          </p:cNvPicPr>
          <p:nvPr/>
        </p:nvPicPr>
        <p:blipFill>
          <a:blip r:embed="rId6"/>
          <a:stretch>
            <a:fillRect/>
          </a:stretch>
        </p:blipFill>
        <p:spPr>
          <a:xfrm>
            <a:off x="4157665" y="6726855"/>
            <a:ext cx="3261720" cy="2529343"/>
          </a:xfrm>
          <a:prstGeom prst="rect">
            <a:avLst/>
          </a:prstGeom>
          <a:noFill/>
          <a:ln w="31750">
            <a:solidFill>
              <a:schemeClr val="accent2"/>
            </a:solidFill>
          </a:ln>
        </p:spPr>
      </p:pic>
      <p:sp>
        <p:nvSpPr>
          <p:cNvPr id="19" name="Rectangle 18">
            <a:extLst>
              <a:ext uri="{FF2B5EF4-FFF2-40B4-BE49-F238E27FC236}">
                <a16:creationId xmlns:a16="http://schemas.microsoft.com/office/drawing/2014/main" id="{891FB881-F7DA-F060-59D8-BD8DE191670E}"/>
              </a:ext>
            </a:extLst>
          </p:cNvPr>
          <p:cNvSpPr/>
          <p:nvPr/>
        </p:nvSpPr>
        <p:spPr>
          <a:xfrm>
            <a:off x="2710543" y="8876500"/>
            <a:ext cx="506186" cy="379698"/>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4DD4C908-880A-82C7-0B3B-3A9FD822F767}"/>
              </a:ext>
            </a:extLst>
          </p:cNvPr>
          <p:cNvCxnSpPr>
            <a:cxnSpLocks/>
          </p:cNvCxnSpPr>
          <p:nvPr/>
        </p:nvCxnSpPr>
        <p:spPr>
          <a:xfrm flipH="1">
            <a:off x="2710543" y="6726855"/>
            <a:ext cx="1447122" cy="214964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AFE211D-1FEA-6DA0-935B-7CD16F39035D}"/>
              </a:ext>
            </a:extLst>
          </p:cNvPr>
          <p:cNvCxnSpPr>
            <a:cxnSpLocks/>
          </p:cNvCxnSpPr>
          <p:nvPr/>
        </p:nvCxnSpPr>
        <p:spPr>
          <a:xfrm flipH="1">
            <a:off x="3216729" y="9256198"/>
            <a:ext cx="940936"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8745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E20AD792-A389-A839-C368-C30D2FF97C0F}"/>
              </a:ext>
            </a:extLst>
          </p:cNvPr>
          <p:cNvPicPr>
            <a:picLocks noChangeAspect="1"/>
          </p:cNvPicPr>
          <p:nvPr/>
        </p:nvPicPr>
        <p:blipFill>
          <a:blip r:embed="rId2"/>
          <a:stretch>
            <a:fillRect/>
          </a:stretch>
        </p:blipFill>
        <p:spPr>
          <a:xfrm>
            <a:off x="3594920" y="6693408"/>
            <a:ext cx="2049915" cy="2748309"/>
          </a:xfrm>
          <a:prstGeom prst="rect">
            <a:avLst/>
          </a:prstGeom>
        </p:spPr>
      </p:pic>
      <p:pic>
        <p:nvPicPr>
          <p:cNvPr id="27" name="Picture 26">
            <a:extLst>
              <a:ext uri="{FF2B5EF4-FFF2-40B4-BE49-F238E27FC236}">
                <a16:creationId xmlns:a16="http://schemas.microsoft.com/office/drawing/2014/main" id="{B71C357A-265E-B437-032A-90CA604DB9FA}"/>
              </a:ext>
            </a:extLst>
          </p:cNvPr>
          <p:cNvPicPr>
            <a:picLocks noChangeAspect="1"/>
          </p:cNvPicPr>
          <p:nvPr/>
        </p:nvPicPr>
        <p:blipFill>
          <a:blip r:embed="rId3"/>
          <a:stretch>
            <a:fillRect/>
          </a:stretch>
        </p:blipFill>
        <p:spPr>
          <a:xfrm>
            <a:off x="6248977" y="6642341"/>
            <a:ext cx="1072623" cy="2748309"/>
          </a:xfrm>
          <a:prstGeom prst="rect">
            <a:avLst/>
          </a:prstGeom>
        </p:spPr>
      </p:pic>
      <p:pic>
        <p:nvPicPr>
          <p:cNvPr id="19" name="Picture 18">
            <a:extLst>
              <a:ext uri="{FF2B5EF4-FFF2-40B4-BE49-F238E27FC236}">
                <a16:creationId xmlns:a16="http://schemas.microsoft.com/office/drawing/2014/main" id="{51AD5011-E294-1BE1-CAB9-A2BAC60064F5}"/>
              </a:ext>
            </a:extLst>
          </p:cNvPr>
          <p:cNvPicPr>
            <a:picLocks noChangeAspect="1"/>
          </p:cNvPicPr>
          <p:nvPr/>
        </p:nvPicPr>
        <p:blipFill>
          <a:blip r:embed="rId4"/>
          <a:stretch>
            <a:fillRect/>
          </a:stretch>
        </p:blipFill>
        <p:spPr>
          <a:xfrm>
            <a:off x="3594920" y="4534991"/>
            <a:ext cx="2599561" cy="1494834"/>
          </a:xfrm>
          <a:prstGeom prst="rect">
            <a:avLst/>
          </a:prstGeom>
        </p:spPr>
      </p:pic>
      <p:pic>
        <p:nvPicPr>
          <p:cNvPr id="13" name="Picture 12">
            <a:extLst>
              <a:ext uri="{FF2B5EF4-FFF2-40B4-BE49-F238E27FC236}">
                <a16:creationId xmlns:a16="http://schemas.microsoft.com/office/drawing/2014/main" id="{7F16B73E-D2A3-5CFF-615F-573C843F7B8D}"/>
              </a:ext>
            </a:extLst>
          </p:cNvPr>
          <p:cNvPicPr>
            <a:picLocks noChangeAspect="1"/>
          </p:cNvPicPr>
          <p:nvPr/>
        </p:nvPicPr>
        <p:blipFill>
          <a:blip r:embed="rId5"/>
          <a:stretch>
            <a:fillRect/>
          </a:stretch>
        </p:blipFill>
        <p:spPr>
          <a:xfrm>
            <a:off x="4348122" y="1946799"/>
            <a:ext cx="2060005" cy="1595385"/>
          </a:xfrm>
          <a:prstGeom prst="rect">
            <a:avLst/>
          </a:prstGeom>
        </p:spPr>
      </p:pic>
      <p:pic>
        <p:nvPicPr>
          <p:cNvPr id="10" name="Picture 9">
            <a:extLst>
              <a:ext uri="{FF2B5EF4-FFF2-40B4-BE49-F238E27FC236}">
                <a16:creationId xmlns:a16="http://schemas.microsoft.com/office/drawing/2014/main" id="{662AC642-DD9F-133F-68EE-8074570E105B}"/>
              </a:ext>
            </a:extLst>
          </p:cNvPr>
          <p:cNvPicPr>
            <a:picLocks noChangeAspect="1"/>
          </p:cNvPicPr>
          <p:nvPr/>
        </p:nvPicPr>
        <p:blipFill>
          <a:blip r:embed="rId6"/>
          <a:srcRect t="41846"/>
          <a:stretch/>
        </p:blipFill>
        <p:spPr>
          <a:xfrm>
            <a:off x="1017123" y="1887679"/>
            <a:ext cx="2176217" cy="1950449"/>
          </a:xfrm>
          <a:prstGeom prst="rect">
            <a:avLst/>
          </a:prstGeom>
        </p:spPr>
      </p:pic>
      <p:sp>
        <p:nvSpPr>
          <p:cNvPr id="11" name="Rectangle 10"/>
          <p:cNvSpPr/>
          <p:nvPr/>
        </p:nvSpPr>
        <p:spPr>
          <a:xfrm>
            <a:off x="781744" y="789986"/>
            <a:ext cx="6208912" cy="3557086"/>
          </a:xfrm>
          <a:prstGeom prst="rect">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idx="4294967295"/>
          </p:nvPr>
        </p:nvSpPr>
        <p:spPr>
          <a:xfrm>
            <a:off x="534353" y="169565"/>
            <a:ext cx="6703695" cy="397042"/>
          </a:xfrm>
        </p:spPr>
        <p:txBody>
          <a:bodyPr>
            <a:noAutofit/>
          </a:bodyPr>
          <a:lstStyle/>
          <a:p>
            <a:r>
              <a:rPr lang="en-US" sz="2000" b="1" dirty="0">
                <a:latin typeface="+mn-lt"/>
              </a:rPr>
              <a:t>Operation - Docking</a:t>
            </a:r>
          </a:p>
        </p:txBody>
      </p:sp>
      <p:sp>
        <p:nvSpPr>
          <p:cNvPr id="6" name="Title 1"/>
          <p:cNvSpPr txBox="1">
            <a:spLocks/>
          </p:cNvSpPr>
          <p:nvPr/>
        </p:nvSpPr>
        <p:spPr>
          <a:xfrm>
            <a:off x="534352" y="4475082"/>
            <a:ext cx="6231739" cy="2218326"/>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marL="228600" indent="-228600">
              <a:buAutoNum type="arabicParenR"/>
            </a:pPr>
            <a:r>
              <a:rPr lang="en-US" sz="1200" dirty="0">
                <a:latin typeface="+mn-lt"/>
              </a:rPr>
              <a:t>Ensure the Docking Station is unlocked.</a:t>
            </a:r>
          </a:p>
          <a:p>
            <a:pPr marL="228600" indent="-228600">
              <a:buAutoNum type="arabicParenR"/>
            </a:pPr>
            <a:endParaRPr lang="en-US" sz="1200" dirty="0">
              <a:latin typeface="+mn-lt"/>
            </a:endParaRPr>
          </a:p>
          <a:p>
            <a:pPr marL="228600" indent="-228600">
              <a:buAutoNum type="arabicParenR"/>
            </a:pPr>
            <a:endParaRPr lang="en-US" sz="1200" dirty="0">
              <a:latin typeface="+mn-lt"/>
            </a:endParaRPr>
          </a:p>
          <a:p>
            <a:pPr marL="228600" indent="-228600">
              <a:buAutoNum type="arabicParenR"/>
            </a:pPr>
            <a:endParaRPr lang="en-US" sz="1200" dirty="0">
              <a:latin typeface="+mn-lt"/>
            </a:endParaRPr>
          </a:p>
          <a:p>
            <a:pPr marL="228600" indent="-228600">
              <a:buAutoNum type="arabicParenR"/>
            </a:pPr>
            <a:endParaRPr lang="en-US" sz="1200" dirty="0">
              <a:latin typeface="+mn-lt"/>
            </a:endParaRPr>
          </a:p>
          <a:p>
            <a:pPr marL="228600" indent="-228600">
              <a:buAutoNum type="arabicParenR"/>
            </a:pPr>
            <a:endParaRPr lang="en-US" sz="1200" dirty="0">
              <a:latin typeface="+mn-lt"/>
            </a:endParaRPr>
          </a:p>
          <a:p>
            <a:pPr marL="228600" indent="-228600">
              <a:buAutoNum type="arabicParenR"/>
            </a:pPr>
            <a:endParaRPr lang="en-US" sz="1200" dirty="0">
              <a:latin typeface="+mn-lt"/>
            </a:endParaRPr>
          </a:p>
          <a:p>
            <a:pPr marL="228600" indent="-228600">
              <a:buAutoNum type="arabicParenR"/>
            </a:pPr>
            <a:endParaRPr lang="en-US" sz="1200" dirty="0">
              <a:latin typeface="+mn-lt"/>
            </a:endParaRPr>
          </a:p>
          <a:p>
            <a:pPr marL="228600" indent="-228600">
              <a:buAutoNum type="arabicParenR"/>
            </a:pPr>
            <a:endParaRPr lang="en-US" sz="1200" dirty="0">
              <a:latin typeface="+mn-lt"/>
            </a:endParaRPr>
          </a:p>
          <a:p>
            <a:pPr marL="228600" indent="-228600">
              <a:buAutoNum type="arabicParenR"/>
            </a:pPr>
            <a:endParaRPr lang="en-US" sz="1200" dirty="0">
              <a:latin typeface="+mn-lt"/>
            </a:endParaRPr>
          </a:p>
          <a:p>
            <a:pPr marL="228600" indent="-228600">
              <a:buAutoNum type="arabicParenR"/>
            </a:pPr>
            <a:r>
              <a:rPr lang="en-US" sz="1200" dirty="0">
                <a:latin typeface="+mn-lt"/>
              </a:rPr>
              <a:t>Hold Tablet in landscape orientation, with bottom angled toward Docking Station. Lower Tablet onto the Docking Station so the Alignment Pockets on the Tablet Case align with the Front Hooks on the Docking Station.</a:t>
            </a: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76517" y="677056"/>
            <a:ext cx="1419367" cy="299013"/>
          </a:xfrm>
          <a:prstGeom prst="rect">
            <a:avLst/>
          </a:prstGeom>
        </p:spPr>
      </p:pic>
      <p:sp>
        <p:nvSpPr>
          <p:cNvPr id="4" name="TextBox 3"/>
          <p:cNvSpPr txBox="1"/>
          <p:nvPr/>
        </p:nvSpPr>
        <p:spPr>
          <a:xfrm>
            <a:off x="820748" y="951685"/>
            <a:ext cx="6130909" cy="523220"/>
          </a:xfrm>
          <a:prstGeom prst="rect">
            <a:avLst/>
          </a:prstGeom>
          <a:noFill/>
        </p:spPr>
        <p:txBody>
          <a:bodyPr wrap="none" rtlCol="0">
            <a:spAutoFit/>
          </a:bodyPr>
          <a:lstStyle/>
          <a:p>
            <a:pPr algn="ctr"/>
            <a:r>
              <a:rPr lang="en-US" sz="1400" b="1" dirty="0">
                <a:solidFill>
                  <a:srgbClr val="FF0000"/>
                </a:solidFill>
              </a:rPr>
              <a:t>DO NOT FORCE TABLET CASE INTO DOCKING STATION.  IF THERE IS RESISTANCE,</a:t>
            </a:r>
          </a:p>
          <a:p>
            <a:pPr algn="ctr"/>
            <a:r>
              <a:rPr lang="en-US" sz="1400" b="1" dirty="0">
                <a:solidFill>
                  <a:srgbClr val="FF0000"/>
                </a:solidFill>
              </a:rPr>
              <a:t>CHECK ALIGNMENT OF TABLET CASE ON DOCKING STATION.</a:t>
            </a:r>
          </a:p>
        </p:txBody>
      </p:sp>
      <p:sp>
        <p:nvSpPr>
          <p:cNvPr id="45" name="Right Arrow 44"/>
          <p:cNvSpPr/>
          <p:nvPr/>
        </p:nvSpPr>
        <p:spPr>
          <a:xfrm>
            <a:off x="3193340" y="4654531"/>
            <a:ext cx="612761" cy="267721"/>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458901" y="1356563"/>
            <a:ext cx="4854599" cy="523220"/>
          </a:xfrm>
          <a:prstGeom prst="rect">
            <a:avLst/>
          </a:prstGeom>
          <a:noFill/>
        </p:spPr>
        <p:txBody>
          <a:bodyPr wrap="none" rtlCol="0">
            <a:spAutoFit/>
          </a:bodyPr>
          <a:lstStyle/>
          <a:p>
            <a:pPr algn="ctr"/>
            <a:r>
              <a:rPr lang="en-US" sz="1400" b="1" dirty="0"/>
              <a:t>NOTE: Ensure a proper connection by aligning the Tablet Case’s</a:t>
            </a:r>
          </a:p>
          <a:p>
            <a:pPr algn="ctr"/>
            <a:r>
              <a:rPr lang="en-US" sz="1400" b="1" dirty="0"/>
              <a:t>Alignment Pockets with the Docking Station’s Front Hooks</a:t>
            </a:r>
          </a:p>
        </p:txBody>
      </p:sp>
      <p:cxnSp>
        <p:nvCxnSpPr>
          <p:cNvPr id="42" name="Straight Arrow Connector 41"/>
          <p:cNvCxnSpPr/>
          <p:nvPr/>
        </p:nvCxnSpPr>
        <p:spPr>
          <a:xfrm>
            <a:off x="3550666" y="3152080"/>
            <a:ext cx="670310" cy="0"/>
          </a:xfrm>
          <a:prstGeom prst="straightConnector1">
            <a:avLst/>
          </a:prstGeom>
          <a:ln w="57150">
            <a:solidFill>
              <a:schemeClr val="accent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1041124" y="3860929"/>
            <a:ext cx="2135393" cy="369332"/>
          </a:xfrm>
          <a:prstGeom prst="rect">
            <a:avLst/>
          </a:prstGeom>
          <a:solidFill>
            <a:schemeClr val="accent1">
              <a:lumMod val="50000"/>
            </a:schemeClr>
          </a:solidFill>
          <a:ln w="38100">
            <a:solidFill>
              <a:schemeClr val="accent1">
                <a:lumMod val="50000"/>
              </a:schemeClr>
            </a:solidFill>
          </a:ln>
        </p:spPr>
        <p:txBody>
          <a:bodyPr wrap="square" rtlCol="0">
            <a:spAutoFit/>
          </a:bodyPr>
          <a:lstStyle/>
          <a:p>
            <a:r>
              <a:rPr lang="en-US" sz="900" dirty="0">
                <a:solidFill>
                  <a:schemeClr val="bg1"/>
                </a:solidFill>
              </a:rPr>
              <a:t> Front Hooks on the</a:t>
            </a:r>
          </a:p>
          <a:p>
            <a:r>
              <a:rPr lang="en-US" sz="900" dirty="0">
                <a:solidFill>
                  <a:schemeClr val="bg1"/>
                </a:solidFill>
              </a:rPr>
              <a:t> DS-TAB-200 Series Docking Station</a:t>
            </a:r>
          </a:p>
        </p:txBody>
      </p:sp>
      <p:sp>
        <p:nvSpPr>
          <p:cNvPr id="59" name="Rectangle 58"/>
          <p:cNvSpPr/>
          <p:nvPr/>
        </p:nvSpPr>
        <p:spPr>
          <a:xfrm>
            <a:off x="4314812" y="1877086"/>
            <a:ext cx="2134636" cy="1961042"/>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p:cNvSpPr txBox="1"/>
          <p:nvPr/>
        </p:nvSpPr>
        <p:spPr>
          <a:xfrm>
            <a:off x="4314055" y="3860929"/>
            <a:ext cx="2135393" cy="369332"/>
          </a:xfrm>
          <a:prstGeom prst="rect">
            <a:avLst/>
          </a:prstGeom>
          <a:solidFill>
            <a:schemeClr val="accent1">
              <a:lumMod val="50000"/>
            </a:schemeClr>
          </a:solidFill>
          <a:ln w="38100">
            <a:solidFill>
              <a:schemeClr val="accent1">
                <a:lumMod val="50000"/>
              </a:schemeClr>
            </a:solidFill>
          </a:ln>
        </p:spPr>
        <p:txBody>
          <a:bodyPr wrap="square" rtlCol="0">
            <a:spAutoFit/>
          </a:bodyPr>
          <a:lstStyle/>
          <a:p>
            <a:r>
              <a:rPr lang="en-US" sz="900" dirty="0">
                <a:solidFill>
                  <a:schemeClr val="bg1"/>
                </a:solidFill>
              </a:rPr>
              <a:t> Alignment Pockets on the bottom piece </a:t>
            </a:r>
          </a:p>
          <a:p>
            <a:r>
              <a:rPr lang="en-US" sz="900" dirty="0">
                <a:solidFill>
                  <a:schemeClr val="bg1"/>
                </a:solidFill>
              </a:rPr>
              <a:t> of the TC-4XX Series Tablet Case</a:t>
            </a:r>
          </a:p>
        </p:txBody>
      </p:sp>
      <p:sp>
        <p:nvSpPr>
          <p:cNvPr id="86" name="Right Arrow 85"/>
          <p:cNvSpPr/>
          <p:nvPr/>
        </p:nvSpPr>
        <p:spPr>
          <a:xfrm rot="16200000" flipV="1">
            <a:off x="4845885" y="3432674"/>
            <a:ext cx="508371" cy="206411"/>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ircular Arrow 16"/>
          <p:cNvSpPr/>
          <p:nvPr/>
        </p:nvSpPr>
        <p:spPr>
          <a:xfrm rot="5790051">
            <a:off x="828207" y="5056053"/>
            <a:ext cx="930746" cy="941617"/>
          </a:xfrm>
          <a:prstGeom prst="circularArrow">
            <a:avLst>
              <a:gd name="adj1" fmla="val 11538"/>
              <a:gd name="adj2" fmla="val 1509537"/>
              <a:gd name="adj3" fmla="val 20074959"/>
              <a:gd name="adj4" fmla="val 15622257"/>
              <a:gd name="adj5" fmla="val 133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8" name="Arc 87"/>
          <p:cNvSpPr/>
          <p:nvPr/>
        </p:nvSpPr>
        <p:spPr>
          <a:xfrm rot="11792151" flipV="1">
            <a:off x="4445527" y="6709444"/>
            <a:ext cx="1992624" cy="2858584"/>
          </a:xfrm>
          <a:prstGeom prst="arc">
            <a:avLst>
              <a:gd name="adj1" fmla="val 16455658"/>
              <a:gd name="adj2" fmla="val 258435"/>
            </a:avLst>
          </a:prstGeom>
          <a:ln w="762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p:sp>
        <p:nvSpPr>
          <p:cNvPr id="43" name="Arc 42"/>
          <p:cNvSpPr/>
          <p:nvPr/>
        </p:nvSpPr>
        <p:spPr>
          <a:xfrm rot="11506913" flipV="1">
            <a:off x="6947596" y="6742998"/>
            <a:ext cx="1052063" cy="2212705"/>
          </a:xfrm>
          <a:prstGeom prst="arc">
            <a:avLst>
              <a:gd name="adj1" fmla="val 17262732"/>
              <a:gd name="adj2" fmla="val 1284074"/>
            </a:avLst>
          </a:prstGeom>
          <a:ln w="571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p:sp>
        <p:nvSpPr>
          <p:cNvPr id="48" name="Oval 47"/>
          <p:cNvSpPr/>
          <p:nvPr/>
        </p:nvSpPr>
        <p:spPr>
          <a:xfrm rot="21073504">
            <a:off x="1286996" y="2977314"/>
            <a:ext cx="1923815" cy="808269"/>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1041881" y="1884074"/>
            <a:ext cx="2134636" cy="1961042"/>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ight Arrow 83"/>
          <p:cNvSpPr/>
          <p:nvPr/>
        </p:nvSpPr>
        <p:spPr>
          <a:xfrm rot="6364458">
            <a:off x="2536451" y="2834583"/>
            <a:ext cx="563459" cy="17608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ight Arrow 84"/>
          <p:cNvSpPr/>
          <p:nvPr/>
        </p:nvSpPr>
        <p:spPr>
          <a:xfrm rot="6152883">
            <a:off x="1679467" y="2922804"/>
            <a:ext cx="563459" cy="17608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85">
            <a:extLst>
              <a:ext uri="{FF2B5EF4-FFF2-40B4-BE49-F238E27FC236}">
                <a16:creationId xmlns:a16="http://schemas.microsoft.com/office/drawing/2014/main" id="{E55DA516-6083-468D-8A87-B69A2156B322}"/>
              </a:ext>
            </a:extLst>
          </p:cNvPr>
          <p:cNvSpPr/>
          <p:nvPr/>
        </p:nvSpPr>
        <p:spPr>
          <a:xfrm rot="16200000" flipV="1">
            <a:off x="5284020" y="3307453"/>
            <a:ext cx="508371" cy="206411"/>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6D9E9CC9-04F8-3B2A-1C9C-49215788B8DD}"/>
              </a:ext>
            </a:extLst>
          </p:cNvPr>
          <p:cNvGrpSpPr/>
          <p:nvPr/>
        </p:nvGrpSpPr>
        <p:grpSpPr>
          <a:xfrm>
            <a:off x="507160" y="4955303"/>
            <a:ext cx="1105735" cy="831941"/>
            <a:chOff x="507160" y="4955303"/>
            <a:chExt cx="1105735" cy="831941"/>
          </a:xfrm>
        </p:grpSpPr>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rcRect l="24554" t="38934" r="37675"/>
            <a:stretch/>
          </p:blipFill>
          <p:spPr>
            <a:xfrm rot="5400000">
              <a:off x="664324" y="4798139"/>
              <a:ext cx="509677" cy="824006"/>
            </a:xfrm>
            <a:prstGeom prst="rect">
              <a:avLst/>
            </a:prstGeom>
          </p:spPr>
        </p:pic>
        <p:pic>
          <p:nvPicPr>
            <p:cNvPr id="21" name="Picture 20">
              <a:extLst>
                <a:ext uri="{FF2B5EF4-FFF2-40B4-BE49-F238E27FC236}">
                  <a16:creationId xmlns:a16="http://schemas.microsoft.com/office/drawing/2014/main" id="{4617C5C4-096B-0985-4ADC-6FE943E98C6E}"/>
                </a:ext>
              </a:extLst>
            </p:cNvPr>
            <p:cNvPicPr>
              <a:picLocks noChangeAspect="1"/>
            </p:cNvPicPr>
            <p:nvPr/>
          </p:nvPicPr>
          <p:blipFill>
            <a:blip r:embed="rId8" cstate="print">
              <a:extLst>
                <a:ext uri="{28A0092B-C50C-407E-A947-70E740481C1C}">
                  <a14:useLocalDpi xmlns:a14="http://schemas.microsoft.com/office/drawing/2010/main" val="0"/>
                </a:ext>
              </a:extLst>
            </a:blip>
            <a:srcRect l="24307" t="14592" r="52346" b="56942"/>
            <a:stretch/>
          </p:blipFill>
          <p:spPr>
            <a:xfrm>
              <a:off x="1297849" y="5062242"/>
              <a:ext cx="315046" cy="384106"/>
            </a:xfrm>
            <a:prstGeom prst="rect">
              <a:avLst/>
            </a:prstGeom>
          </p:spPr>
        </p:pic>
        <p:pic>
          <p:nvPicPr>
            <p:cNvPr id="23" name="Picture 22">
              <a:extLst>
                <a:ext uri="{FF2B5EF4-FFF2-40B4-BE49-F238E27FC236}">
                  <a16:creationId xmlns:a16="http://schemas.microsoft.com/office/drawing/2014/main" id="{964E25F2-53DF-BFAF-862A-947AB9E5F4DA}"/>
                </a:ext>
              </a:extLst>
            </p:cNvPr>
            <p:cNvPicPr>
              <a:picLocks noChangeAspect="1"/>
            </p:cNvPicPr>
            <p:nvPr/>
          </p:nvPicPr>
          <p:blipFill>
            <a:blip r:embed="rId8" cstate="print">
              <a:extLst>
                <a:ext uri="{28A0092B-C50C-407E-A947-70E740481C1C}">
                  <a14:useLocalDpi xmlns:a14="http://schemas.microsoft.com/office/drawing/2010/main" val="0"/>
                </a:ext>
              </a:extLst>
            </a:blip>
            <a:srcRect l="63733" t="51336" r="12738" b="22311"/>
            <a:stretch/>
          </p:blipFill>
          <p:spPr>
            <a:xfrm>
              <a:off x="1026591" y="5431643"/>
              <a:ext cx="317500" cy="355601"/>
            </a:xfrm>
            <a:prstGeom prst="rect">
              <a:avLst/>
            </a:prstGeom>
          </p:spPr>
        </p:pic>
      </p:grpSp>
      <p:sp>
        <p:nvSpPr>
          <p:cNvPr id="25" name="Rectangle 24">
            <a:extLst>
              <a:ext uri="{FF2B5EF4-FFF2-40B4-BE49-F238E27FC236}">
                <a16:creationId xmlns:a16="http://schemas.microsoft.com/office/drawing/2014/main" id="{7C8232AF-82FB-04BB-2A67-74674559634C}"/>
              </a:ext>
            </a:extLst>
          </p:cNvPr>
          <p:cNvSpPr/>
          <p:nvPr/>
        </p:nvSpPr>
        <p:spPr>
          <a:xfrm>
            <a:off x="1281530" y="4846043"/>
            <a:ext cx="76829" cy="4118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0D657318-19FC-7EFC-5370-AD10521163B1}"/>
              </a:ext>
            </a:extLst>
          </p:cNvPr>
          <p:cNvPicPr>
            <a:picLocks noChangeAspect="1"/>
          </p:cNvPicPr>
          <p:nvPr/>
        </p:nvPicPr>
        <p:blipFill>
          <a:blip r:embed="rId9"/>
          <a:stretch>
            <a:fillRect/>
          </a:stretch>
        </p:blipFill>
        <p:spPr>
          <a:xfrm>
            <a:off x="607890" y="6655751"/>
            <a:ext cx="2047685" cy="2792815"/>
          </a:xfrm>
          <a:prstGeom prst="rect">
            <a:avLst/>
          </a:prstGeom>
        </p:spPr>
      </p:pic>
      <p:sp>
        <p:nvSpPr>
          <p:cNvPr id="32" name="Arc 31">
            <a:extLst>
              <a:ext uri="{FF2B5EF4-FFF2-40B4-BE49-F238E27FC236}">
                <a16:creationId xmlns:a16="http://schemas.microsoft.com/office/drawing/2014/main" id="{800FEA5A-2B47-129A-60F0-1990D898DFA7}"/>
              </a:ext>
            </a:extLst>
          </p:cNvPr>
          <p:cNvSpPr/>
          <p:nvPr/>
        </p:nvSpPr>
        <p:spPr>
          <a:xfrm rot="11792151" flipV="1">
            <a:off x="1439698" y="7189663"/>
            <a:ext cx="1992624" cy="2858584"/>
          </a:xfrm>
          <a:prstGeom prst="arc">
            <a:avLst>
              <a:gd name="adj1" fmla="val 16455658"/>
              <a:gd name="adj2" fmla="val 258435"/>
            </a:avLst>
          </a:prstGeom>
          <a:ln w="762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292644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34352" y="707754"/>
            <a:ext cx="6231739" cy="4083702"/>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marL="228600" indent="-228600">
              <a:buAutoNum type="arabicParenR" startAt="3"/>
            </a:pPr>
            <a:r>
              <a:rPr lang="en-US" sz="1200" dirty="0">
                <a:latin typeface="+mn-lt"/>
              </a:rPr>
              <a:t>Pivot Tablet Case into the Docking Station until the Docking Station’s Latch Hook engages with the Latch Hook Recess on the Tablet Case. A click will be heard when docked correctly.</a:t>
            </a:r>
          </a:p>
          <a:p>
            <a:pPr marL="228600" indent="-228600">
              <a:buAutoNum type="arabicParenR" startAt="3"/>
            </a:pPr>
            <a:endParaRPr lang="en-US" sz="1200" dirty="0">
              <a:latin typeface="+mn-lt"/>
            </a:endParaRPr>
          </a:p>
          <a:p>
            <a:pPr marL="228600" indent="-228600">
              <a:buAutoNum type="arabicParenR" startAt="3"/>
            </a:pPr>
            <a:endParaRPr lang="en-US" sz="1200" dirty="0">
              <a:latin typeface="+mn-lt"/>
            </a:endParaRPr>
          </a:p>
          <a:p>
            <a:pPr marL="228600" indent="-228600">
              <a:buAutoNum type="arabicParenR" startAt="3"/>
            </a:pPr>
            <a:endParaRPr lang="en-US" sz="1200" dirty="0">
              <a:latin typeface="+mn-lt"/>
            </a:endParaRPr>
          </a:p>
          <a:p>
            <a:pPr marL="228600" indent="-228600">
              <a:buAutoNum type="arabicParenR" startAt="3"/>
            </a:pPr>
            <a:endParaRPr lang="en-US" sz="1200" dirty="0">
              <a:latin typeface="+mn-lt"/>
            </a:endParaRPr>
          </a:p>
          <a:p>
            <a:pPr marL="228600" indent="-228600">
              <a:buAutoNum type="arabicParenR" startAt="3"/>
            </a:pPr>
            <a:endParaRPr lang="en-US" sz="1200" dirty="0">
              <a:latin typeface="+mn-lt"/>
            </a:endParaRPr>
          </a:p>
          <a:p>
            <a:pPr marL="228600" indent="-228600">
              <a:buAutoNum type="arabicParenR" startAt="3"/>
            </a:pPr>
            <a:endParaRPr lang="en-US" sz="1200" dirty="0">
              <a:latin typeface="+mn-lt"/>
            </a:endParaRPr>
          </a:p>
          <a:p>
            <a:pPr marL="228600" indent="-228600">
              <a:buAutoNum type="arabicParenR" startAt="3"/>
            </a:pPr>
            <a:endParaRPr lang="en-US" sz="1200" dirty="0">
              <a:latin typeface="+mn-lt"/>
            </a:endParaRPr>
          </a:p>
          <a:p>
            <a:pPr marL="228600" indent="-228600">
              <a:buAutoNum type="arabicParenR" startAt="3"/>
            </a:pPr>
            <a:endParaRPr lang="en-US" sz="1200" dirty="0">
              <a:latin typeface="+mn-lt"/>
            </a:endParaRPr>
          </a:p>
          <a:p>
            <a:pPr marL="228600" indent="-228600">
              <a:buAutoNum type="arabicParenR" startAt="3"/>
            </a:pPr>
            <a:endParaRPr lang="en-US" sz="1200" dirty="0">
              <a:latin typeface="+mn-lt"/>
            </a:endParaRPr>
          </a:p>
          <a:p>
            <a:pPr marL="228600" indent="-228600">
              <a:buAutoNum type="arabicParenR" startAt="3"/>
            </a:pPr>
            <a:endParaRPr lang="en-US" sz="1200" dirty="0">
              <a:latin typeface="+mn-lt"/>
            </a:endParaRPr>
          </a:p>
          <a:p>
            <a:pPr marL="228600" indent="-228600">
              <a:buAutoNum type="arabicParenR" startAt="3"/>
            </a:pPr>
            <a:endParaRPr lang="en-US" sz="1200" dirty="0">
              <a:latin typeface="+mn-lt"/>
            </a:endParaRPr>
          </a:p>
          <a:p>
            <a:pPr marL="228600" indent="-228600">
              <a:buAutoNum type="arabicParenR" startAt="3"/>
            </a:pPr>
            <a:endParaRPr lang="en-US" sz="1200" dirty="0">
              <a:latin typeface="+mn-lt"/>
            </a:endParaRPr>
          </a:p>
          <a:p>
            <a:pPr marL="228600" indent="-228600">
              <a:buAutoNum type="arabicParenR" startAt="3"/>
            </a:pPr>
            <a:endParaRPr lang="en-US" sz="1200" dirty="0">
              <a:latin typeface="+mn-lt"/>
            </a:endParaRPr>
          </a:p>
          <a:p>
            <a:pPr marL="228600" indent="-228600">
              <a:buAutoNum type="arabicParenR" startAt="3"/>
            </a:pPr>
            <a:endParaRPr lang="en-US" sz="1200" dirty="0">
              <a:latin typeface="+mn-lt"/>
            </a:endParaRPr>
          </a:p>
          <a:p>
            <a:pPr marL="228600" indent="-228600">
              <a:buAutoNum type="arabicParenR" startAt="3"/>
            </a:pPr>
            <a:endParaRPr lang="en-US" sz="1200" dirty="0">
              <a:latin typeface="+mn-lt"/>
            </a:endParaRPr>
          </a:p>
          <a:p>
            <a:pPr marL="228600" indent="-228600">
              <a:buAutoNum type="arabicParenR" startAt="3"/>
            </a:pPr>
            <a:endParaRPr lang="en-US" sz="1200" dirty="0">
              <a:latin typeface="+mn-lt"/>
            </a:endParaRPr>
          </a:p>
          <a:p>
            <a:pPr marL="228600" indent="-228600">
              <a:buAutoNum type="arabicParenR" startAt="3"/>
            </a:pPr>
            <a:endParaRPr lang="en-US" sz="1200" dirty="0">
              <a:latin typeface="+mn-lt"/>
            </a:endParaRPr>
          </a:p>
          <a:p>
            <a:pPr marL="228600" indent="-228600">
              <a:buAutoNum type="arabicParenR" startAt="3"/>
            </a:pPr>
            <a:endParaRPr lang="en-US" sz="1200" dirty="0">
              <a:latin typeface="+mn-lt"/>
            </a:endParaRPr>
          </a:p>
          <a:p>
            <a:pPr marL="228600" indent="-228600">
              <a:buAutoNum type="arabicParenR" startAt="3"/>
            </a:pPr>
            <a:endParaRPr lang="en-US" sz="1200" dirty="0">
              <a:latin typeface="+mn-lt"/>
            </a:endParaRPr>
          </a:p>
          <a:p>
            <a:pPr marL="228600" indent="-228600">
              <a:buAutoNum type="arabicParenR" startAt="3"/>
            </a:pPr>
            <a:endParaRPr lang="en-US" sz="1200" dirty="0">
              <a:latin typeface="+mn-lt"/>
            </a:endParaRPr>
          </a:p>
          <a:p>
            <a:pPr marL="228600" indent="-228600">
              <a:buAutoNum type="arabicParenR" startAt="3"/>
            </a:pPr>
            <a:r>
              <a:rPr lang="en-US" sz="1200" dirty="0">
                <a:latin typeface="+mn-lt"/>
              </a:rPr>
              <a:t>For theft deterrence, secure Tablet Case by locking Docking Station with supplied key (Hardware Kit Item 2).  </a:t>
            </a:r>
          </a:p>
        </p:txBody>
      </p:sp>
      <p:pic>
        <p:nvPicPr>
          <p:cNvPr id="7" name="Picture 6">
            <a:extLst>
              <a:ext uri="{FF2B5EF4-FFF2-40B4-BE49-F238E27FC236}">
                <a16:creationId xmlns:a16="http://schemas.microsoft.com/office/drawing/2014/main" id="{31BECD8E-7E11-C43F-039D-88DABAC25509}"/>
              </a:ext>
            </a:extLst>
          </p:cNvPr>
          <p:cNvPicPr>
            <a:picLocks noChangeAspect="1"/>
          </p:cNvPicPr>
          <p:nvPr/>
        </p:nvPicPr>
        <p:blipFill>
          <a:blip r:embed="rId2"/>
          <a:stretch>
            <a:fillRect/>
          </a:stretch>
        </p:blipFill>
        <p:spPr>
          <a:xfrm>
            <a:off x="4786372" y="1203407"/>
            <a:ext cx="718829" cy="2980663"/>
          </a:xfrm>
          <a:prstGeom prst="rect">
            <a:avLst/>
          </a:prstGeom>
        </p:spPr>
      </p:pic>
      <p:pic>
        <p:nvPicPr>
          <p:cNvPr id="4" name="Picture 3">
            <a:extLst>
              <a:ext uri="{FF2B5EF4-FFF2-40B4-BE49-F238E27FC236}">
                <a16:creationId xmlns:a16="http://schemas.microsoft.com/office/drawing/2014/main" id="{B69BCA63-0FD2-F4D9-1B51-F102F9C9A9DE}"/>
              </a:ext>
            </a:extLst>
          </p:cNvPr>
          <p:cNvPicPr>
            <a:picLocks noChangeAspect="1"/>
          </p:cNvPicPr>
          <p:nvPr/>
        </p:nvPicPr>
        <p:blipFill>
          <a:blip r:embed="rId3"/>
          <a:stretch>
            <a:fillRect/>
          </a:stretch>
        </p:blipFill>
        <p:spPr>
          <a:xfrm>
            <a:off x="1072752" y="1166571"/>
            <a:ext cx="2751381" cy="2980663"/>
          </a:xfrm>
          <a:prstGeom prst="rect">
            <a:avLst/>
          </a:prstGeom>
        </p:spPr>
      </p:pic>
      <p:sp>
        <p:nvSpPr>
          <p:cNvPr id="2" name="Title 1"/>
          <p:cNvSpPr>
            <a:spLocks noGrp="1"/>
          </p:cNvSpPr>
          <p:nvPr>
            <p:ph type="title" idx="4294967295"/>
          </p:nvPr>
        </p:nvSpPr>
        <p:spPr>
          <a:xfrm>
            <a:off x="534353" y="169565"/>
            <a:ext cx="6703695" cy="397042"/>
          </a:xfrm>
        </p:spPr>
        <p:txBody>
          <a:bodyPr>
            <a:noAutofit/>
          </a:bodyPr>
          <a:lstStyle/>
          <a:p>
            <a:r>
              <a:rPr lang="en-US" sz="2000" b="1" dirty="0">
                <a:latin typeface="+mn-lt"/>
              </a:rPr>
              <a:t>Operation – Docking </a:t>
            </a:r>
            <a:r>
              <a:rPr lang="en-US" sz="2000" i="1" dirty="0"/>
              <a:t>(continued)</a:t>
            </a:r>
            <a:endParaRPr lang="en-US" sz="2000" b="1" dirty="0">
              <a:latin typeface="+mn-lt"/>
            </a:endParaRPr>
          </a:p>
        </p:txBody>
      </p:sp>
      <p:sp>
        <p:nvSpPr>
          <p:cNvPr id="11" name="Arc 10"/>
          <p:cNvSpPr/>
          <p:nvPr/>
        </p:nvSpPr>
        <p:spPr>
          <a:xfrm rot="15225470" flipV="1">
            <a:off x="1837800" y="1440215"/>
            <a:ext cx="1414990" cy="1617284"/>
          </a:xfrm>
          <a:prstGeom prst="arc">
            <a:avLst>
              <a:gd name="adj1" fmla="val 16411309"/>
              <a:gd name="adj2" fmla="val 20639627"/>
            </a:avLst>
          </a:prstGeom>
          <a:ln w="571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p:sp>
        <p:nvSpPr>
          <p:cNvPr id="14" name="Circular Arrow 13"/>
          <p:cNvSpPr/>
          <p:nvPr/>
        </p:nvSpPr>
        <p:spPr>
          <a:xfrm rot="10558998" flipH="1">
            <a:off x="2519592" y="5305815"/>
            <a:ext cx="861874" cy="941617"/>
          </a:xfrm>
          <a:prstGeom prst="circularArrow">
            <a:avLst>
              <a:gd name="adj1" fmla="val 11538"/>
              <a:gd name="adj2" fmla="val 1509537"/>
              <a:gd name="adj3" fmla="val 20074959"/>
              <a:gd name="adj4" fmla="val 15622257"/>
              <a:gd name="adj5" fmla="val 133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Arc 18"/>
          <p:cNvSpPr/>
          <p:nvPr/>
        </p:nvSpPr>
        <p:spPr>
          <a:xfrm rot="14500763" flipV="1">
            <a:off x="4771297" y="1715497"/>
            <a:ext cx="1071892" cy="1446998"/>
          </a:xfrm>
          <a:prstGeom prst="arc">
            <a:avLst>
              <a:gd name="adj1" fmla="val 15525554"/>
              <a:gd name="adj2" fmla="val 19218617"/>
            </a:avLst>
          </a:prstGeom>
          <a:ln w="571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837C7825-61C2-F700-5116-200B9FBEAE83}"/>
              </a:ext>
            </a:extLst>
          </p:cNvPr>
          <p:cNvPicPr>
            <a:picLocks noChangeAspect="1"/>
          </p:cNvPicPr>
          <p:nvPr/>
        </p:nvPicPr>
        <p:blipFill>
          <a:blip r:embed="rId4"/>
          <a:stretch>
            <a:fillRect/>
          </a:stretch>
        </p:blipFill>
        <p:spPr>
          <a:xfrm>
            <a:off x="488312" y="6387021"/>
            <a:ext cx="6766091" cy="1283355"/>
          </a:xfrm>
          <a:prstGeom prst="rect">
            <a:avLst/>
          </a:prstGeom>
        </p:spPr>
      </p:pic>
      <p:grpSp>
        <p:nvGrpSpPr>
          <p:cNvPr id="20" name="Group 19">
            <a:extLst>
              <a:ext uri="{FF2B5EF4-FFF2-40B4-BE49-F238E27FC236}">
                <a16:creationId xmlns:a16="http://schemas.microsoft.com/office/drawing/2014/main" id="{C8A214FF-3E43-FE54-1B2F-13AC12DD7DCF}"/>
              </a:ext>
            </a:extLst>
          </p:cNvPr>
          <p:cNvGrpSpPr/>
          <p:nvPr/>
        </p:nvGrpSpPr>
        <p:grpSpPr>
          <a:xfrm>
            <a:off x="2120060" y="5266945"/>
            <a:ext cx="1105735" cy="831941"/>
            <a:chOff x="507160" y="4955303"/>
            <a:chExt cx="1105735" cy="831941"/>
          </a:xfrm>
        </p:grpSpPr>
        <p:pic>
          <p:nvPicPr>
            <p:cNvPr id="21" name="Picture 20">
              <a:extLst>
                <a:ext uri="{FF2B5EF4-FFF2-40B4-BE49-F238E27FC236}">
                  <a16:creationId xmlns:a16="http://schemas.microsoft.com/office/drawing/2014/main" id="{F70B9B70-5BC5-CACB-4DA4-3CB38536F649}"/>
                </a:ext>
              </a:extLst>
            </p:cNvPr>
            <p:cNvPicPr>
              <a:picLocks noChangeAspect="1"/>
            </p:cNvPicPr>
            <p:nvPr/>
          </p:nvPicPr>
          <p:blipFill>
            <a:blip r:embed="rId5" cstate="print">
              <a:extLst>
                <a:ext uri="{28A0092B-C50C-407E-A947-70E740481C1C}">
                  <a14:useLocalDpi xmlns:a14="http://schemas.microsoft.com/office/drawing/2010/main" val="0"/>
                </a:ext>
              </a:extLst>
            </a:blip>
            <a:srcRect l="24554" t="38934" r="37675"/>
            <a:stretch/>
          </p:blipFill>
          <p:spPr>
            <a:xfrm rot="5400000">
              <a:off x="664324" y="4798139"/>
              <a:ext cx="509677" cy="824006"/>
            </a:xfrm>
            <a:prstGeom prst="rect">
              <a:avLst/>
            </a:prstGeom>
          </p:spPr>
        </p:pic>
        <p:pic>
          <p:nvPicPr>
            <p:cNvPr id="22" name="Picture 21">
              <a:extLst>
                <a:ext uri="{FF2B5EF4-FFF2-40B4-BE49-F238E27FC236}">
                  <a16:creationId xmlns:a16="http://schemas.microsoft.com/office/drawing/2014/main" id="{9ABCA315-5561-6B34-9A51-06A9A4119669}"/>
                </a:ext>
              </a:extLst>
            </p:cNvPr>
            <p:cNvPicPr>
              <a:picLocks noChangeAspect="1"/>
            </p:cNvPicPr>
            <p:nvPr/>
          </p:nvPicPr>
          <p:blipFill>
            <a:blip r:embed="rId5" cstate="print">
              <a:extLst>
                <a:ext uri="{28A0092B-C50C-407E-A947-70E740481C1C}">
                  <a14:useLocalDpi xmlns:a14="http://schemas.microsoft.com/office/drawing/2010/main" val="0"/>
                </a:ext>
              </a:extLst>
            </a:blip>
            <a:srcRect l="24307" t="14592" r="52346" b="56942"/>
            <a:stretch/>
          </p:blipFill>
          <p:spPr>
            <a:xfrm>
              <a:off x="1297849" y="5062242"/>
              <a:ext cx="315046" cy="384106"/>
            </a:xfrm>
            <a:prstGeom prst="rect">
              <a:avLst/>
            </a:prstGeom>
          </p:spPr>
        </p:pic>
        <p:pic>
          <p:nvPicPr>
            <p:cNvPr id="23" name="Picture 22">
              <a:extLst>
                <a:ext uri="{FF2B5EF4-FFF2-40B4-BE49-F238E27FC236}">
                  <a16:creationId xmlns:a16="http://schemas.microsoft.com/office/drawing/2014/main" id="{076CA33F-B2D3-C17C-E401-4BFB950F2DEA}"/>
                </a:ext>
              </a:extLst>
            </p:cNvPr>
            <p:cNvPicPr>
              <a:picLocks noChangeAspect="1"/>
            </p:cNvPicPr>
            <p:nvPr/>
          </p:nvPicPr>
          <p:blipFill>
            <a:blip r:embed="rId5" cstate="print">
              <a:extLst>
                <a:ext uri="{28A0092B-C50C-407E-A947-70E740481C1C}">
                  <a14:useLocalDpi xmlns:a14="http://schemas.microsoft.com/office/drawing/2010/main" val="0"/>
                </a:ext>
              </a:extLst>
            </a:blip>
            <a:srcRect l="63733" t="51336" r="12738" b="22311"/>
            <a:stretch/>
          </p:blipFill>
          <p:spPr>
            <a:xfrm>
              <a:off x="1026591" y="5431643"/>
              <a:ext cx="317500" cy="355601"/>
            </a:xfrm>
            <a:prstGeom prst="rect">
              <a:avLst/>
            </a:prstGeom>
          </p:spPr>
        </p:pic>
      </p:grpSp>
      <p:sp>
        <p:nvSpPr>
          <p:cNvPr id="24" name="Rectangle 23">
            <a:extLst>
              <a:ext uri="{FF2B5EF4-FFF2-40B4-BE49-F238E27FC236}">
                <a16:creationId xmlns:a16="http://schemas.microsoft.com/office/drawing/2014/main" id="{DF66FCED-EE5E-9E4E-6996-445F87E0D5C3}"/>
              </a:ext>
            </a:extLst>
          </p:cNvPr>
          <p:cNvSpPr/>
          <p:nvPr/>
        </p:nvSpPr>
        <p:spPr>
          <a:xfrm>
            <a:off x="2905651" y="5130109"/>
            <a:ext cx="76829" cy="4118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0872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52E187E-FFE6-868B-1B21-D0406C3D6D7A}"/>
              </a:ext>
            </a:extLst>
          </p:cNvPr>
          <p:cNvPicPr>
            <a:picLocks noChangeAspect="1"/>
          </p:cNvPicPr>
          <p:nvPr/>
        </p:nvPicPr>
        <p:blipFill>
          <a:blip r:embed="rId2"/>
          <a:stretch>
            <a:fillRect/>
          </a:stretch>
        </p:blipFill>
        <p:spPr>
          <a:xfrm>
            <a:off x="5252758" y="6583390"/>
            <a:ext cx="2047685" cy="2792815"/>
          </a:xfrm>
          <a:prstGeom prst="rect">
            <a:avLst/>
          </a:prstGeom>
        </p:spPr>
      </p:pic>
      <p:pic>
        <p:nvPicPr>
          <p:cNvPr id="12" name="Picture 11">
            <a:extLst>
              <a:ext uri="{FF2B5EF4-FFF2-40B4-BE49-F238E27FC236}">
                <a16:creationId xmlns:a16="http://schemas.microsoft.com/office/drawing/2014/main" id="{3EC3689D-D53D-749C-A610-60A5B5947FE3}"/>
              </a:ext>
            </a:extLst>
          </p:cNvPr>
          <p:cNvPicPr>
            <a:picLocks noChangeAspect="1"/>
          </p:cNvPicPr>
          <p:nvPr/>
        </p:nvPicPr>
        <p:blipFill>
          <a:blip r:embed="rId3"/>
          <a:stretch>
            <a:fillRect/>
          </a:stretch>
        </p:blipFill>
        <p:spPr>
          <a:xfrm>
            <a:off x="3007806" y="6627896"/>
            <a:ext cx="2049915" cy="2748309"/>
          </a:xfrm>
          <a:prstGeom prst="rect">
            <a:avLst/>
          </a:prstGeom>
        </p:spPr>
      </p:pic>
      <p:pic>
        <p:nvPicPr>
          <p:cNvPr id="13" name="Picture 12">
            <a:extLst>
              <a:ext uri="{FF2B5EF4-FFF2-40B4-BE49-F238E27FC236}">
                <a16:creationId xmlns:a16="http://schemas.microsoft.com/office/drawing/2014/main" id="{D3F1DE08-B0EB-38C3-5AFF-468CCE905855}"/>
              </a:ext>
            </a:extLst>
          </p:cNvPr>
          <p:cNvPicPr>
            <a:picLocks noChangeAspect="1"/>
          </p:cNvPicPr>
          <p:nvPr/>
        </p:nvPicPr>
        <p:blipFill>
          <a:blip r:embed="rId4"/>
          <a:stretch>
            <a:fillRect/>
          </a:stretch>
        </p:blipFill>
        <p:spPr>
          <a:xfrm>
            <a:off x="1197204" y="6703717"/>
            <a:ext cx="1072623" cy="2748309"/>
          </a:xfrm>
          <a:prstGeom prst="rect">
            <a:avLst/>
          </a:prstGeom>
        </p:spPr>
      </p:pic>
      <p:pic>
        <p:nvPicPr>
          <p:cNvPr id="11" name="Picture 10">
            <a:extLst>
              <a:ext uri="{FF2B5EF4-FFF2-40B4-BE49-F238E27FC236}">
                <a16:creationId xmlns:a16="http://schemas.microsoft.com/office/drawing/2014/main" id="{9E265D3F-5EAE-014B-DC44-AD0D151FC04D}"/>
              </a:ext>
            </a:extLst>
          </p:cNvPr>
          <p:cNvPicPr>
            <a:picLocks noChangeAspect="1"/>
          </p:cNvPicPr>
          <p:nvPr/>
        </p:nvPicPr>
        <p:blipFill>
          <a:blip r:embed="rId5"/>
          <a:stretch>
            <a:fillRect/>
          </a:stretch>
        </p:blipFill>
        <p:spPr>
          <a:xfrm>
            <a:off x="1983705" y="3269442"/>
            <a:ext cx="1902496" cy="2787271"/>
          </a:xfrm>
          <a:prstGeom prst="rect">
            <a:avLst/>
          </a:prstGeom>
        </p:spPr>
      </p:pic>
      <p:pic>
        <p:nvPicPr>
          <p:cNvPr id="9" name="Picture 8">
            <a:extLst>
              <a:ext uri="{FF2B5EF4-FFF2-40B4-BE49-F238E27FC236}">
                <a16:creationId xmlns:a16="http://schemas.microsoft.com/office/drawing/2014/main" id="{E790878C-CD20-FE32-A3C8-8F3F195E7A9C}"/>
              </a:ext>
            </a:extLst>
          </p:cNvPr>
          <p:cNvPicPr>
            <a:picLocks noChangeAspect="1"/>
          </p:cNvPicPr>
          <p:nvPr/>
        </p:nvPicPr>
        <p:blipFill>
          <a:blip r:embed="rId6"/>
          <a:stretch>
            <a:fillRect/>
          </a:stretch>
        </p:blipFill>
        <p:spPr>
          <a:xfrm>
            <a:off x="4765729" y="3448168"/>
            <a:ext cx="608514" cy="2523236"/>
          </a:xfrm>
          <a:prstGeom prst="rect">
            <a:avLst/>
          </a:prstGeom>
        </p:spPr>
      </p:pic>
      <p:pic>
        <p:nvPicPr>
          <p:cNvPr id="7" name="Picture 6">
            <a:extLst>
              <a:ext uri="{FF2B5EF4-FFF2-40B4-BE49-F238E27FC236}">
                <a16:creationId xmlns:a16="http://schemas.microsoft.com/office/drawing/2014/main" id="{8E0F0A90-3EE0-D693-621A-40395FBE616E}"/>
              </a:ext>
            </a:extLst>
          </p:cNvPr>
          <p:cNvPicPr>
            <a:picLocks noChangeAspect="1"/>
          </p:cNvPicPr>
          <p:nvPr/>
        </p:nvPicPr>
        <p:blipFill>
          <a:blip r:embed="rId7"/>
          <a:stretch>
            <a:fillRect/>
          </a:stretch>
        </p:blipFill>
        <p:spPr>
          <a:xfrm>
            <a:off x="534352" y="1365710"/>
            <a:ext cx="6766091" cy="1283355"/>
          </a:xfrm>
          <a:prstGeom prst="rect">
            <a:avLst/>
          </a:prstGeom>
        </p:spPr>
      </p:pic>
      <p:sp>
        <p:nvSpPr>
          <p:cNvPr id="6" name="Title 1"/>
          <p:cNvSpPr txBox="1">
            <a:spLocks/>
          </p:cNvSpPr>
          <p:nvPr/>
        </p:nvSpPr>
        <p:spPr>
          <a:xfrm>
            <a:off x="534352" y="737005"/>
            <a:ext cx="6231739" cy="5675987"/>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marL="228600" indent="-228600">
              <a:buAutoNum type="arabicParenR"/>
            </a:pPr>
            <a:r>
              <a:rPr lang="en-US" sz="1200" dirty="0">
                <a:latin typeface="+mn-lt"/>
              </a:rPr>
              <a:t>If previously locked, unlock Docking Station using the supplied key.</a:t>
            </a:r>
          </a:p>
          <a:p>
            <a:pPr marL="228600" indent="-228600">
              <a:buAutoNum type="arabicParenR"/>
            </a:pPr>
            <a:endParaRPr lang="en-US" sz="1200" dirty="0">
              <a:latin typeface="+mn-lt"/>
            </a:endParaRPr>
          </a:p>
          <a:p>
            <a:pPr marL="228600" indent="-228600">
              <a:buAutoNum type="arabicParenR"/>
            </a:pPr>
            <a:endParaRPr lang="en-US" sz="1200" dirty="0">
              <a:latin typeface="+mn-lt"/>
            </a:endParaRPr>
          </a:p>
          <a:p>
            <a:pPr marL="228600" indent="-228600">
              <a:buAutoNum type="arabicParenR"/>
            </a:pPr>
            <a:endParaRPr lang="en-US" sz="1200" dirty="0">
              <a:latin typeface="+mn-lt"/>
            </a:endParaRPr>
          </a:p>
          <a:p>
            <a:pPr marL="228600" indent="-228600">
              <a:buAutoNum type="arabicParenR"/>
            </a:pPr>
            <a:endParaRPr lang="en-US" sz="1200" dirty="0">
              <a:latin typeface="+mn-lt"/>
            </a:endParaRPr>
          </a:p>
          <a:p>
            <a:pPr marL="228600" indent="-228600">
              <a:buAutoNum type="arabicParenR"/>
            </a:pPr>
            <a:endParaRPr lang="en-US" sz="1200" dirty="0">
              <a:latin typeface="+mn-lt"/>
            </a:endParaRPr>
          </a:p>
          <a:p>
            <a:pPr marL="228600" indent="-228600">
              <a:buAutoNum type="arabicParenR"/>
            </a:pPr>
            <a:endParaRPr lang="en-US" sz="1200" dirty="0">
              <a:latin typeface="+mn-lt"/>
            </a:endParaRPr>
          </a:p>
          <a:p>
            <a:pPr marL="228600" indent="-228600">
              <a:buAutoNum type="arabicParenR"/>
            </a:pPr>
            <a:endParaRPr lang="en-US" sz="1200" dirty="0">
              <a:latin typeface="+mn-lt"/>
            </a:endParaRPr>
          </a:p>
          <a:p>
            <a:pPr marL="228600" indent="-228600">
              <a:buAutoNum type="arabicParenR"/>
            </a:pPr>
            <a:endParaRPr lang="en-US" sz="1200" dirty="0">
              <a:latin typeface="+mn-lt"/>
            </a:endParaRPr>
          </a:p>
          <a:p>
            <a:pPr marL="228600" indent="-228600">
              <a:buAutoNum type="arabicParenR"/>
            </a:pPr>
            <a:endParaRPr lang="en-US" sz="1200" dirty="0">
              <a:latin typeface="+mn-lt"/>
            </a:endParaRPr>
          </a:p>
          <a:p>
            <a:pPr marL="228600" indent="-228600">
              <a:buAutoNum type="arabicParenR"/>
            </a:pPr>
            <a:endParaRPr lang="en-US" sz="1200" dirty="0">
              <a:latin typeface="+mn-lt"/>
            </a:endParaRPr>
          </a:p>
          <a:p>
            <a:pPr marL="228600" indent="-228600">
              <a:buAutoNum type="arabicParenR"/>
            </a:pPr>
            <a:endParaRPr lang="en-US" sz="1200" dirty="0">
              <a:latin typeface="+mn-lt"/>
            </a:endParaRPr>
          </a:p>
          <a:p>
            <a:pPr marL="228600" indent="-228600">
              <a:buAutoNum type="arabicParenR"/>
            </a:pPr>
            <a:endParaRPr lang="en-US" sz="1200" dirty="0">
              <a:latin typeface="+mn-lt"/>
            </a:endParaRPr>
          </a:p>
          <a:p>
            <a:pPr marL="228600" indent="-228600">
              <a:buAutoNum type="arabicParenR"/>
            </a:pPr>
            <a:r>
              <a:rPr lang="en-US" sz="1200" dirty="0">
                <a:latin typeface="+mn-lt"/>
              </a:rPr>
              <a:t>While holding Tablet Case with one hand, lift the Release Handle on the top of Docking Station.</a:t>
            </a:r>
          </a:p>
          <a:p>
            <a:pPr marL="228600" indent="-228600">
              <a:buAutoNum type="arabicParenR"/>
            </a:pPr>
            <a:endParaRPr lang="en-US" sz="1200" dirty="0">
              <a:latin typeface="+mn-lt"/>
            </a:endParaRPr>
          </a:p>
          <a:p>
            <a:pPr marL="228600" indent="-228600">
              <a:buAutoNum type="arabicParenR"/>
            </a:pPr>
            <a:endParaRPr lang="en-US" sz="1200" dirty="0">
              <a:latin typeface="+mn-lt"/>
            </a:endParaRPr>
          </a:p>
          <a:p>
            <a:pPr marL="228600" indent="-228600">
              <a:buAutoNum type="arabicParenR"/>
            </a:pPr>
            <a:endParaRPr lang="en-US" sz="1200" dirty="0">
              <a:latin typeface="+mn-lt"/>
            </a:endParaRPr>
          </a:p>
          <a:p>
            <a:pPr marL="228600" indent="-228600">
              <a:buAutoNum type="arabicParenR"/>
            </a:pPr>
            <a:endParaRPr lang="en-US" sz="1200" dirty="0">
              <a:latin typeface="+mn-lt"/>
            </a:endParaRPr>
          </a:p>
          <a:p>
            <a:pPr marL="228600" indent="-228600">
              <a:buAutoNum type="arabicParenR"/>
            </a:pPr>
            <a:endParaRPr lang="en-US" sz="1200" dirty="0">
              <a:latin typeface="+mn-lt"/>
            </a:endParaRPr>
          </a:p>
          <a:p>
            <a:pPr marL="228600" indent="-228600">
              <a:buAutoNum type="arabicParenR"/>
            </a:pPr>
            <a:endParaRPr lang="en-US" sz="1200" dirty="0">
              <a:latin typeface="+mn-lt"/>
            </a:endParaRPr>
          </a:p>
          <a:p>
            <a:pPr marL="228600" indent="-228600">
              <a:buAutoNum type="arabicParenR"/>
            </a:pPr>
            <a:endParaRPr lang="en-US" sz="1200" dirty="0">
              <a:latin typeface="+mn-lt"/>
            </a:endParaRPr>
          </a:p>
          <a:p>
            <a:pPr marL="228600" indent="-228600">
              <a:buAutoNum type="arabicParenR"/>
            </a:pPr>
            <a:endParaRPr lang="en-US" sz="1200" dirty="0">
              <a:latin typeface="+mn-lt"/>
            </a:endParaRPr>
          </a:p>
          <a:p>
            <a:pPr marL="228600" indent="-228600">
              <a:buAutoNum type="arabicParenR"/>
            </a:pPr>
            <a:endParaRPr lang="en-US" sz="1200" dirty="0">
              <a:latin typeface="+mn-lt"/>
            </a:endParaRPr>
          </a:p>
          <a:p>
            <a:pPr marL="228600" indent="-228600">
              <a:buAutoNum type="arabicParenR"/>
            </a:pPr>
            <a:endParaRPr lang="en-US" sz="1200" dirty="0">
              <a:latin typeface="+mn-lt"/>
            </a:endParaRPr>
          </a:p>
          <a:p>
            <a:pPr marL="228600" indent="-228600">
              <a:buAutoNum type="arabicParenR"/>
            </a:pPr>
            <a:endParaRPr lang="en-US" sz="1200" dirty="0">
              <a:latin typeface="+mn-lt"/>
            </a:endParaRPr>
          </a:p>
          <a:p>
            <a:pPr marL="228600" indent="-228600">
              <a:buAutoNum type="arabicParenR"/>
            </a:pPr>
            <a:endParaRPr lang="en-US" sz="1200" dirty="0">
              <a:latin typeface="+mn-lt"/>
            </a:endParaRPr>
          </a:p>
          <a:p>
            <a:pPr marL="228600" indent="-228600">
              <a:buAutoNum type="arabicParenR"/>
            </a:pPr>
            <a:endParaRPr lang="en-US" sz="1200" dirty="0">
              <a:latin typeface="+mn-lt"/>
            </a:endParaRPr>
          </a:p>
          <a:p>
            <a:pPr marL="228600" indent="-228600">
              <a:buAutoNum type="arabicParenR"/>
            </a:pPr>
            <a:endParaRPr lang="en-US" sz="1200" dirty="0">
              <a:latin typeface="+mn-lt"/>
            </a:endParaRPr>
          </a:p>
          <a:p>
            <a:pPr marL="228600" indent="-228600">
              <a:buAutoNum type="arabicParenR"/>
            </a:pPr>
            <a:endParaRPr lang="en-US" sz="1200" dirty="0">
              <a:latin typeface="+mn-lt"/>
            </a:endParaRPr>
          </a:p>
          <a:p>
            <a:pPr marL="228600" indent="-228600">
              <a:buAutoNum type="arabicParenR"/>
            </a:pPr>
            <a:endParaRPr lang="en-US" sz="1200" dirty="0">
              <a:latin typeface="+mn-lt"/>
            </a:endParaRPr>
          </a:p>
          <a:p>
            <a:pPr marL="228600" indent="-228600">
              <a:buAutoNum type="arabicParenR"/>
            </a:pPr>
            <a:endParaRPr lang="en-US" sz="1200" dirty="0">
              <a:latin typeface="+mn-lt"/>
            </a:endParaRPr>
          </a:p>
          <a:p>
            <a:pPr marL="228600" indent="-228600">
              <a:buAutoNum type="arabicParenR"/>
            </a:pPr>
            <a:r>
              <a:rPr lang="en-US" sz="1200" dirty="0">
                <a:latin typeface="+mn-lt"/>
              </a:rPr>
              <a:t>While lifting the Release Handle grab the side of Tablet Case, rock the top forward and carefully lift out of Docking Station, top end first.</a:t>
            </a:r>
          </a:p>
        </p:txBody>
      </p:sp>
      <p:sp>
        <p:nvSpPr>
          <p:cNvPr id="15" name="Right Arrow 14"/>
          <p:cNvSpPr/>
          <p:nvPr/>
        </p:nvSpPr>
        <p:spPr>
          <a:xfrm rot="16200000">
            <a:off x="4679753" y="3315099"/>
            <a:ext cx="458136" cy="20730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ight Arrow 44"/>
          <p:cNvSpPr/>
          <p:nvPr/>
        </p:nvSpPr>
        <p:spPr>
          <a:xfrm rot="16200000">
            <a:off x="2478046" y="3365387"/>
            <a:ext cx="590732" cy="239326"/>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idx="4294967295"/>
          </p:nvPr>
        </p:nvSpPr>
        <p:spPr>
          <a:xfrm>
            <a:off x="534353" y="169565"/>
            <a:ext cx="6703695" cy="397042"/>
          </a:xfrm>
        </p:spPr>
        <p:txBody>
          <a:bodyPr>
            <a:noAutofit/>
          </a:bodyPr>
          <a:lstStyle/>
          <a:p>
            <a:r>
              <a:rPr lang="en-US" sz="2000" b="1" dirty="0">
                <a:latin typeface="+mn-lt"/>
              </a:rPr>
              <a:t>Operation - Undocking</a:t>
            </a:r>
          </a:p>
        </p:txBody>
      </p:sp>
      <p:sp>
        <p:nvSpPr>
          <p:cNvPr id="20" name="Arc 19"/>
          <p:cNvSpPr/>
          <p:nvPr/>
        </p:nvSpPr>
        <p:spPr>
          <a:xfrm rot="3411663" flipH="1" flipV="1">
            <a:off x="6910884" y="5597365"/>
            <a:ext cx="1079835" cy="2212705"/>
          </a:xfrm>
          <a:prstGeom prst="arc">
            <a:avLst>
              <a:gd name="adj1" fmla="val 17262732"/>
              <a:gd name="adj2" fmla="val 1284074"/>
            </a:avLst>
          </a:prstGeom>
          <a:ln w="571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p:sp>
        <p:nvSpPr>
          <p:cNvPr id="22" name="Arc 21"/>
          <p:cNvSpPr/>
          <p:nvPr/>
        </p:nvSpPr>
        <p:spPr>
          <a:xfrm rot="8998702" flipH="1" flipV="1">
            <a:off x="4063481" y="6810388"/>
            <a:ext cx="994282" cy="1446998"/>
          </a:xfrm>
          <a:prstGeom prst="arc">
            <a:avLst>
              <a:gd name="adj1" fmla="val 16105755"/>
              <a:gd name="adj2" fmla="val 19218617"/>
            </a:avLst>
          </a:prstGeom>
          <a:ln w="571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p:pic>
        <p:nvPicPr>
          <p:cNvPr id="5" name="Picture 4">
            <a:extLst>
              <a:ext uri="{FF2B5EF4-FFF2-40B4-BE49-F238E27FC236}">
                <a16:creationId xmlns:a16="http://schemas.microsoft.com/office/drawing/2014/main" id="{B43157A7-073A-84ED-255C-90C2FE369A23}"/>
              </a:ext>
            </a:extLst>
          </p:cNvPr>
          <p:cNvPicPr>
            <a:picLocks noChangeAspect="1"/>
          </p:cNvPicPr>
          <p:nvPr/>
        </p:nvPicPr>
        <p:blipFill>
          <a:blip r:embed="rId8"/>
          <a:stretch>
            <a:fillRect/>
          </a:stretch>
        </p:blipFill>
        <p:spPr>
          <a:xfrm>
            <a:off x="1232197" y="1139998"/>
            <a:ext cx="704948" cy="695422"/>
          </a:xfrm>
          <a:prstGeom prst="rect">
            <a:avLst/>
          </a:prstGeom>
        </p:spPr>
      </p:pic>
      <p:sp>
        <p:nvSpPr>
          <p:cNvPr id="18" name="Arc 17">
            <a:extLst>
              <a:ext uri="{FF2B5EF4-FFF2-40B4-BE49-F238E27FC236}">
                <a16:creationId xmlns:a16="http://schemas.microsoft.com/office/drawing/2014/main" id="{FFB503BC-2323-1111-B3F5-825D19743869}"/>
              </a:ext>
            </a:extLst>
          </p:cNvPr>
          <p:cNvSpPr/>
          <p:nvPr/>
        </p:nvSpPr>
        <p:spPr>
          <a:xfrm rot="8998702" flipH="1" flipV="1">
            <a:off x="1440004" y="7185035"/>
            <a:ext cx="994282" cy="1446998"/>
          </a:xfrm>
          <a:prstGeom prst="arc">
            <a:avLst>
              <a:gd name="adj1" fmla="val 16105755"/>
              <a:gd name="adj2" fmla="val 19218617"/>
            </a:avLst>
          </a:prstGeom>
          <a:ln w="571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215682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p:cNvSpPr txBox="1">
            <a:spLocks/>
          </p:cNvSpPr>
          <p:nvPr/>
        </p:nvSpPr>
        <p:spPr>
          <a:xfrm>
            <a:off x="534353" y="169565"/>
            <a:ext cx="6703695" cy="397042"/>
          </a:xfrm>
          <a:prstGeom prst="rect">
            <a:avLst/>
          </a:prstGeom>
        </p:spPr>
        <p:txBody>
          <a:bodyPr vert="horz" lIns="91440" tIns="45720" rIns="91440" bIns="45720" rtlCol="0" anchor="ctr">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marL="0" marR="0" lvl="0" indent="0" algn="l" defTabSz="77724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j-ea"/>
                <a:cs typeface="+mj-cs"/>
              </a:rPr>
              <a:t>Regulatory Information</a:t>
            </a:r>
            <a:endParaRPr kumimoji="0" lang="en-US" sz="2000" b="0" i="1" u="none" strike="noStrike" kern="1200" cap="none" spc="0" normalizeH="0" baseline="0" noProof="0" dirty="0">
              <a:ln>
                <a:noFill/>
              </a:ln>
              <a:solidFill>
                <a:prstClr val="black"/>
              </a:solidFill>
              <a:effectLst/>
              <a:uLnTx/>
              <a:uFillTx/>
              <a:latin typeface="Calibri" panose="020F0502020204030204"/>
              <a:ea typeface="+mj-ea"/>
              <a:cs typeface="+mj-cs"/>
            </a:endParaRPr>
          </a:p>
        </p:txBody>
      </p:sp>
      <p:sp>
        <p:nvSpPr>
          <p:cNvPr id="10" name="TextBox 9"/>
          <p:cNvSpPr txBox="1"/>
          <p:nvPr/>
        </p:nvSpPr>
        <p:spPr>
          <a:xfrm>
            <a:off x="487680" y="645202"/>
            <a:ext cx="6797040" cy="639405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dirty="0">
                <a:ln>
                  <a:noFill/>
                </a:ln>
                <a:solidFill>
                  <a:srgbClr val="5B9BD5">
                    <a:lumMod val="75000"/>
                  </a:srgbClr>
                </a:solidFill>
                <a:effectLst/>
                <a:uLnTx/>
                <a:uFillTx/>
                <a:latin typeface="Calibri" panose="020F0502020204030204"/>
                <a:ea typeface="+mn-ea"/>
                <a:cs typeface="+mn-cs"/>
              </a:rPr>
              <a:t>Canada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panose="020F0502020204030204"/>
                <a:ea typeface="+mn-ea"/>
                <a:cs typeface="+mn-cs"/>
              </a:rPr>
              <a:t>CAN ICES-3 (B) </a:t>
            </a:r>
            <a:r>
              <a:rPr kumimoji="0" lang="en-US" sz="1050" b="1" i="0" u="none" strike="noStrike" kern="1200" cap="none" spc="0" normalizeH="0" baseline="0" noProof="0">
                <a:ln>
                  <a:noFill/>
                </a:ln>
                <a:solidFill>
                  <a:prstClr val="black"/>
                </a:solidFill>
                <a:effectLst/>
                <a:uLnTx/>
                <a:uFillTx/>
                <a:latin typeface="Calibri" panose="020F0502020204030204"/>
                <a:ea typeface="+mn-ea"/>
                <a:cs typeface="+mn-cs"/>
              </a:rPr>
              <a:t>/ NMB-3 (</a:t>
            </a:r>
            <a:r>
              <a:rPr kumimoji="0" lang="en-US" sz="1050" b="1" i="0" u="none" strike="noStrike" kern="1200" cap="none" spc="0" normalizeH="0" baseline="0" noProof="0" dirty="0">
                <a:ln>
                  <a:noFill/>
                </a:ln>
                <a:solidFill>
                  <a:prstClr val="black"/>
                </a:solidFill>
                <a:effectLst/>
                <a:uLnTx/>
                <a:uFillTx/>
                <a:latin typeface="Calibri" panose="020F0502020204030204"/>
                <a:ea typeface="+mn-ea"/>
                <a:cs typeface="+mn-cs"/>
              </a:rPr>
              <a:t>B)</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Class B equipment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This Class B digital apparatus meets all requirements of the Canadian Interference-Causing Equipment Regulations.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Équipement de classe B</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black"/>
                </a:solidFill>
                <a:effectLst/>
                <a:uLnTx/>
                <a:uFillTx/>
                <a:latin typeface="Calibri" panose="020F0502020204030204"/>
                <a:ea typeface="+mn-ea"/>
                <a:cs typeface="+mn-cs"/>
              </a:rPr>
              <a:t>Cet appareil numérique de la classe B respecte toutes les exigences du Règlement sur le matériel brouilleur du Canada.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dirty="0">
                <a:ln>
                  <a:noFill/>
                </a:ln>
                <a:solidFill>
                  <a:srgbClr val="5B9BD5">
                    <a:lumMod val="75000"/>
                  </a:srgbClr>
                </a:solidFill>
                <a:effectLst/>
                <a:uLnTx/>
                <a:uFillTx/>
                <a:latin typeface="Calibri" panose="020F0502020204030204"/>
                <a:ea typeface="+mn-ea"/>
                <a:cs typeface="+mn-cs"/>
              </a:rPr>
              <a:t>United States of America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panose="020F0502020204030204"/>
                <a:ea typeface="+mn-ea"/>
                <a:cs typeface="+mn-cs"/>
              </a:rPr>
              <a:t>FCC Compliance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This device complies with part 15 of the FCC Rules. Operation is subject to the following two conditions: (1) This device may not cause harmful interference, and (2) this device must accept any interference received, including interference that may cause undesired operation.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Note</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This equipment has been tested and found to comply with the limits for a Class B digital device, pursuant to part 15 of the FCC Rules. These limits are designed to provide reasonable protection against harmful interference in a residential installation. This equipment generates, uses and can radiate radio frequency energy and, if not installed and used in accordance with the instructions, may cause harmful interference to radio communications. However, there is no guarantee that interference will not occur in a particular installation. If this equipment does cause harmful interference to radio or television reception, which can be determined by turning the equipment off and on, the user is encouraged to try to correct the interference by one or more of the following measures: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Reorient or relocate the receiving antenna.</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Increase the separation between the equipment and receiver.</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Connect the equipment into an outlet on a circuit different from that to which the receiver is connected.</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Consult the dealer or an experienced radio/TV technician for help.</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Changes or modifications not expressly approved by the party responsible for compliance could void the user's authority to operate the equipment.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Responsible party (contact for FCC matters only):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Havis, Inc.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75 Jacksonville Road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Warminster, PA 18974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havis.com/contact-us</a:t>
            </a:r>
            <a:endParaRPr kumimoji="0" lang="en-US" sz="105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4163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p:cNvSpPr txBox="1">
            <a:spLocks/>
          </p:cNvSpPr>
          <p:nvPr/>
        </p:nvSpPr>
        <p:spPr>
          <a:xfrm>
            <a:off x="534353" y="169565"/>
            <a:ext cx="6703695" cy="397042"/>
          </a:xfrm>
          <a:prstGeom prst="rect">
            <a:avLst/>
          </a:prstGeom>
        </p:spPr>
        <p:txBody>
          <a:bodyPr vert="horz" lIns="91440" tIns="45720" rIns="91440" bIns="45720" rtlCol="0" anchor="ctr">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marL="0" marR="0" lvl="0" indent="0" algn="l" defTabSz="77724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j-ea"/>
                <a:cs typeface="+mj-cs"/>
              </a:rPr>
              <a:t>Regulatory Information </a:t>
            </a:r>
            <a:r>
              <a:rPr kumimoji="0" lang="en-US" sz="2000" b="0" i="1" u="none" strike="noStrike" kern="1200" cap="none" spc="0" normalizeH="0" baseline="0" noProof="0" dirty="0">
                <a:ln>
                  <a:noFill/>
                </a:ln>
                <a:solidFill>
                  <a:prstClr val="black"/>
                </a:solidFill>
                <a:effectLst/>
                <a:uLnTx/>
                <a:uFillTx/>
                <a:latin typeface="Calibri" panose="020F0502020204030204"/>
                <a:ea typeface="+mj-ea"/>
                <a:cs typeface="+mj-cs"/>
              </a:rPr>
              <a:t>(continued)</a:t>
            </a:r>
            <a:endParaRPr kumimoji="0" lang="en-US" sz="2000" b="0" i="1" u="none" strike="noStrike" kern="1200" cap="none" spc="0" normalizeH="0" baseline="0" noProof="0" dirty="0">
              <a:ln>
                <a:noFill/>
              </a:ln>
              <a:solidFill>
                <a:srgbClr val="FF0000"/>
              </a:solidFill>
              <a:effectLst/>
              <a:uLnTx/>
              <a:uFillTx/>
              <a:latin typeface="Calibri" panose="020F0502020204030204"/>
              <a:ea typeface="+mj-ea"/>
              <a:cs typeface="+mj-cs"/>
            </a:endParaRPr>
          </a:p>
        </p:txBody>
      </p:sp>
      <p:sp>
        <p:nvSpPr>
          <p:cNvPr id="8" name="TextBox 7"/>
          <p:cNvSpPr txBox="1"/>
          <p:nvPr/>
        </p:nvSpPr>
        <p:spPr>
          <a:xfrm>
            <a:off x="1245321" y="2933711"/>
            <a:ext cx="5992727" cy="122341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This symbol on the product or on its packaging indicates that the product must not be disposed of with normal household waste. Instead, it is your responsibility to dispose of your waste equipment by arranging to return it to a designated collection point for the recycling of WEEE. By separating and recycling your waste equipment at the time of disposal, you will help to conserve natural resources and ensure that the equipment is recycled in a manner that protects human health and the environment. This product is EEE and shall not be placed in the municipal waste after end of its life. This device should be handled properly and handed over to appropriate collection places or to authorized companies.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696" y="3042497"/>
            <a:ext cx="707625" cy="1005840"/>
          </a:xfrm>
          <a:prstGeom prst="rect">
            <a:avLst/>
          </a:prstGeom>
        </p:spPr>
      </p:pic>
      <p:sp>
        <p:nvSpPr>
          <p:cNvPr id="9" name="TextBox 8"/>
          <p:cNvSpPr txBox="1"/>
          <p:nvPr/>
        </p:nvSpPr>
        <p:spPr>
          <a:xfrm>
            <a:off x="489204" y="4265909"/>
            <a:ext cx="6793992"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panose="020F0502020204030204"/>
                <a:ea typeface="+mn-ea"/>
                <a:cs typeface="+mn-cs"/>
              </a:rPr>
              <a:t>Conformité Européene (CE) Mark</a:t>
            </a:r>
          </a:p>
        </p:txBody>
      </p:sp>
      <p:sp>
        <p:nvSpPr>
          <p:cNvPr id="10" name="TextBox 9"/>
          <p:cNvSpPr txBox="1"/>
          <p:nvPr/>
        </p:nvSpPr>
        <p:spPr>
          <a:xfrm>
            <a:off x="1245321" y="4519825"/>
            <a:ext cx="5992727" cy="57708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The CE marking on a Havis product indicates conformity to the provisions of applicable European Union (EU) directives. The EU Declaration of Conformity (DoC) is the manufacturer’s declaration that the product complies with those directives.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204" y="4523885"/>
            <a:ext cx="843424" cy="594360"/>
          </a:xfrm>
          <a:prstGeom prst="rect">
            <a:avLst/>
          </a:prstGeom>
        </p:spPr>
      </p:pic>
      <p:sp>
        <p:nvSpPr>
          <p:cNvPr id="12" name="TextBox 11"/>
          <p:cNvSpPr txBox="1"/>
          <p:nvPr/>
        </p:nvSpPr>
        <p:spPr>
          <a:xfrm>
            <a:off x="489204" y="653705"/>
            <a:ext cx="6793992" cy="219290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dirty="0">
                <a:ln>
                  <a:noFill/>
                </a:ln>
                <a:solidFill>
                  <a:srgbClr val="5B9BD5">
                    <a:lumMod val="75000"/>
                  </a:srgbClr>
                </a:solidFill>
                <a:effectLst/>
                <a:uLnTx/>
                <a:uFillTx/>
                <a:latin typeface="Calibri" panose="020F0502020204030204"/>
                <a:ea typeface="+mn-ea"/>
                <a:cs typeface="+mn-cs"/>
              </a:rPr>
              <a:t>European Union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panose="020F0502020204030204"/>
                <a:ea typeface="+mn-ea"/>
                <a:cs typeface="+mn-cs"/>
              </a:rPr>
              <a:t>Waste Electrical and Electronic Equipment (WEEE)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Electrical and electronic equipment (EEE) contain materials, components and substances that can be hazardous and harmful to human health and the environment when WEEE is not disposed of properly.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Products marked with the "crossed-out wheeled bin" symbol are EEE. The crossed-out wheeled bin symbolizes that WEEE must not be disposed of together with unsorted household waste, but must be collected separately.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For this purpose, all municipalities have established collection schemes where WEEE can be handed in, free of charge, by citizens at recycling stations or other collection points or collected directly from households. Further information should be obtained from the municipality's technical administration.</a:t>
            </a:r>
          </a:p>
        </p:txBody>
      </p:sp>
      <p:sp>
        <p:nvSpPr>
          <p:cNvPr id="3" name="TextBox 2">
            <a:extLst>
              <a:ext uri="{FF2B5EF4-FFF2-40B4-BE49-F238E27FC236}">
                <a16:creationId xmlns:a16="http://schemas.microsoft.com/office/drawing/2014/main" id="{05FB380D-A6EF-5B61-D528-1631103EC1E9}"/>
              </a:ext>
            </a:extLst>
          </p:cNvPr>
          <p:cNvSpPr txBox="1"/>
          <p:nvPr/>
        </p:nvSpPr>
        <p:spPr>
          <a:xfrm>
            <a:off x="489204" y="5223864"/>
            <a:ext cx="6793992" cy="90024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panose="020F0502020204030204"/>
                <a:ea typeface="Cambria" panose="02040503050406030204" pitchFamily="18" charset="0"/>
                <a:cs typeface="Times New Roman" panose="02020603050405020304" pitchFamily="18" charset="0"/>
              </a:rPr>
              <a:t>EU Authorized Representative:</a:t>
            </a:r>
            <a:endParaRPr kumimoji="0" lang="en-US" sz="1400" b="0" i="0" u="none" strike="noStrike" kern="1200" cap="none" spc="0" normalizeH="0" baseline="0" noProof="0" dirty="0">
              <a:ln>
                <a:noFill/>
              </a:ln>
              <a:solidFill>
                <a:prstClr val="black"/>
              </a:solidFill>
              <a:effectLst/>
              <a:uLnTx/>
              <a:uFillTx/>
              <a:latin typeface="Calibri" panose="020F0502020204030204"/>
              <a:ea typeface="Cambria" panose="020405030504060302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panose="020F0502020204030204"/>
                <a:ea typeface="Cambria" panose="02040503050406030204" pitchFamily="18" charset="0"/>
                <a:cs typeface="Times New Roman" panose="02020603050405020304" pitchFamily="18" charset="0"/>
              </a:rPr>
              <a:t> </a:t>
            </a:r>
            <a:endParaRPr kumimoji="0" lang="en-US" sz="1400" b="0" i="0" u="none" strike="noStrike" kern="1200" cap="none" spc="0" normalizeH="0" baseline="0" noProof="0" dirty="0">
              <a:ln>
                <a:noFill/>
              </a:ln>
              <a:solidFill>
                <a:prstClr val="black"/>
              </a:solidFill>
              <a:effectLst/>
              <a:uLnTx/>
              <a:uFillTx/>
              <a:latin typeface="Calibri" panose="020F0502020204030204"/>
              <a:ea typeface="Cambria" panose="020405030504060302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Cambria" panose="02040503050406030204" pitchFamily="18" charset="0"/>
                <a:cs typeface="Times New Roman" panose="02020603050405020304" pitchFamily="18" charset="0"/>
              </a:rPr>
              <a:t>PWA Electronic Service – und Vertriebs GmbH</a:t>
            </a:r>
            <a:endParaRPr kumimoji="0" lang="en-US" sz="1400" b="0" i="0" u="none" strike="noStrike" kern="1200" cap="none" spc="0" normalizeH="0" baseline="0" noProof="0" dirty="0">
              <a:ln>
                <a:noFill/>
              </a:ln>
              <a:solidFill>
                <a:prstClr val="black"/>
              </a:solidFill>
              <a:effectLst/>
              <a:uLnTx/>
              <a:uFillTx/>
              <a:latin typeface="Calibri" panose="020F0502020204030204"/>
              <a:ea typeface="Cambria" panose="020405030504060302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Cambria" panose="02040503050406030204" pitchFamily="18" charset="0"/>
                <a:cs typeface="Times New Roman" panose="02020603050405020304" pitchFamily="18" charset="0"/>
              </a:rPr>
              <a:t>Liebigstraße 12, 63500 Seligenstadt, Germany</a:t>
            </a:r>
            <a:endParaRPr kumimoji="0" lang="en-US" sz="1400" b="0" i="0" u="none" strike="noStrike" kern="1200" cap="none" spc="0" normalizeH="0" baseline="0" noProof="0" dirty="0">
              <a:ln>
                <a:noFill/>
              </a:ln>
              <a:solidFill>
                <a:prstClr val="black"/>
              </a:solidFill>
              <a:effectLst/>
              <a:uLnTx/>
              <a:uFillTx/>
              <a:latin typeface="Calibri" panose="020F0502020204030204"/>
              <a:ea typeface="Cambria" panose="020405030504060302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4709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4353" y="169565"/>
            <a:ext cx="6703695" cy="397042"/>
          </a:xfrm>
        </p:spPr>
        <p:txBody>
          <a:bodyPr>
            <a:noAutofit/>
          </a:bodyPr>
          <a:lstStyle/>
          <a:p>
            <a:r>
              <a:rPr lang="en-US" sz="2000" b="1" dirty="0">
                <a:latin typeface="+mn-lt"/>
              </a:rPr>
              <a:t>Before Beginning</a:t>
            </a:r>
          </a:p>
        </p:txBody>
      </p:sp>
      <p:sp>
        <p:nvSpPr>
          <p:cNvPr id="4" name="TextBox 3"/>
          <p:cNvSpPr txBox="1"/>
          <p:nvPr/>
        </p:nvSpPr>
        <p:spPr>
          <a:xfrm>
            <a:off x="534353" y="657306"/>
            <a:ext cx="6790944" cy="738664"/>
          </a:xfrm>
          <a:prstGeom prst="rect">
            <a:avLst/>
          </a:prstGeom>
          <a:noFill/>
        </p:spPr>
        <p:txBody>
          <a:bodyPr wrap="square" rtlCol="0">
            <a:spAutoFit/>
          </a:bodyPr>
          <a:lstStyle/>
          <a:p>
            <a:r>
              <a:rPr lang="en-US" sz="1050" dirty="0"/>
              <a:t>Havis is pleased to provide this Owner’s Manual to aid in the proper installation and use of the</a:t>
            </a:r>
          </a:p>
          <a:p>
            <a:r>
              <a:rPr lang="en-US" sz="1050" dirty="0"/>
              <a:t>DS-TAB-401 Series Docking Station and TC-4XX Series Tablet Case.</a:t>
            </a:r>
          </a:p>
          <a:p>
            <a:r>
              <a:rPr lang="en-US" sz="1050" dirty="0"/>
              <a:t>For questions regarding the set-up of your DS-TAB-401 Series Docking Station or TC-4XX Series Tablet Case,</a:t>
            </a:r>
          </a:p>
          <a:p>
            <a:r>
              <a:rPr lang="en-US" sz="1050" dirty="0"/>
              <a:t>please contact Havis at 1-800-524-9900 or visit www.havis.com for additional product support and information.</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202" y="2712053"/>
            <a:ext cx="1272768" cy="26813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604" y="5185501"/>
            <a:ext cx="1272768" cy="26813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604" y="1523245"/>
            <a:ext cx="1272768" cy="268130"/>
          </a:xfrm>
          <a:prstGeom prst="rect">
            <a:avLst/>
          </a:prstGeom>
        </p:spPr>
      </p:pic>
      <p:sp>
        <p:nvSpPr>
          <p:cNvPr id="8" name="TextBox 7"/>
          <p:cNvSpPr txBox="1"/>
          <p:nvPr/>
        </p:nvSpPr>
        <p:spPr>
          <a:xfrm>
            <a:off x="568732" y="1787017"/>
            <a:ext cx="6597967" cy="900246"/>
          </a:xfrm>
          <a:prstGeom prst="rect">
            <a:avLst/>
          </a:prstGeom>
          <a:noFill/>
        </p:spPr>
        <p:txBody>
          <a:bodyPr wrap="square" rtlCol="0">
            <a:spAutoFit/>
          </a:bodyPr>
          <a:lstStyle/>
          <a:p>
            <a:pPr marL="171450" indent="-171450">
              <a:buFont typeface="Arial" panose="020B0604020202020204" pitchFamily="34" charset="0"/>
              <a:buChar char="•"/>
            </a:pPr>
            <a:r>
              <a:rPr lang="en-US" sz="1050" b="1" dirty="0"/>
              <a:t>NEVER STOW OR MOUNT THE DOCKING STATION DIRECTLY IN A VEHICLE AIRBAG DEPLOYMENT ZONE.</a:t>
            </a:r>
          </a:p>
          <a:p>
            <a:pPr marL="171450" indent="-171450">
              <a:buFont typeface="Arial" panose="020B0604020202020204" pitchFamily="34" charset="0"/>
              <a:buChar char="•"/>
            </a:pPr>
            <a:r>
              <a:rPr lang="en-US" sz="1050" b="1" dirty="0"/>
              <a:t>DO NOT USE THE COMPUTER WHILE DRIVING. </a:t>
            </a:r>
          </a:p>
          <a:p>
            <a:pPr marL="171450" indent="-171450">
              <a:buFont typeface="Arial" panose="020B0604020202020204" pitchFamily="34" charset="0"/>
              <a:buChar char="•"/>
            </a:pPr>
            <a:r>
              <a:rPr lang="fr-FR" sz="1050" b="1" dirty="0"/>
              <a:t>NE JAMAIS PLACER OU MONTER LA STATION D'ACCUEIL DIRECTEMENT DANS LA ZONE DE DÉPLOIEMENT DES COUSSINS GONFLABLES D'UN VÉHICULE.</a:t>
            </a:r>
          </a:p>
          <a:p>
            <a:pPr marL="171450" indent="-171450">
              <a:buFont typeface="Arial" panose="020B0604020202020204" pitchFamily="34" charset="0"/>
              <a:buChar char="•"/>
            </a:pPr>
            <a:r>
              <a:rPr lang="fr-FR" sz="1050" b="1" dirty="0"/>
              <a:t>NE PAS UTILISER L'ORDINATEUR EN CONDUISANT. </a:t>
            </a:r>
            <a:endParaRPr lang="en-US" sz="1050" b="1" dirty="0"/>
          </a:p>
        </p:txBody>
      </p:sp>
      <p:sp>
        <p:nvSpPr>
          <p:cNvPr id="9" name="TextBox 8"/>
          <p:cNvSpPr txBox="1"/>
          <p:nvPr/>
        </p:nvSpPr>
        <p:spPr>
          <a:xfrm>
            <a:off x="534353" y="3016027"/>
            <a:ext cx="6703694" cy="2031325"/>
          </a:xfrm>
          <a:prstGeom prst="rect">
            <a:avLst/>
          </a:prstGeom>
          <a:noFill/>
        </p:spPr>
        <p:txBody>
          <a:bodyPr wrap="square" rtlCol="0">
            <a:spAutoFit/>
          </a:bodyPr>
          <a:lstStyle/>
          <a:p>
            <a:pPr marL="171450" indent="-171450">
              <a:buFont typeface="Arial" panose="020B0604020202020204" pitchFamily="34" charset="0"/>
              <a:buChar char="•"/>
            </a:pPr>
            <a:r>
              <a:rPr lang="en-US" sz="1050" b="1" dirty="0"/>
              <a:t>READ ALL INSTRUCTIONS THOROUGHLY BEFORE BEGINNING INSTALLATION. </a:t>
            </a:r>
          </a:p>
          <a:p>
            <a:pPr marL="171450" indent="-171450">
              <a:buFont typeface="Arial" panose="020B0604020202020204" pitchFamily="34" charset="0"/>
              <a:buChar char="•"/>
            </a:pPr>
            <a:r>
              <a:rPr lang="en-US" sz="1050" b="1" dirty="0"/>
              <a:t>DO NOT STORE, INSTALL, OR OPERATE THE DOCKING STATION WHERE WATER, MOISTURE, STEAM, DUST, ETC. ARE PRESENT</a:t>
            </a:r>
          </a:p>
          <a:p>
            <a:pPr marL="171450" indent="-171450">
              <a:buFont typeface="Arial" panose="020B0604020202020204" pitchFamily="34" charset="0"/>
              <a:buChar char="•"/>
            </a:pPr>
            <a:r>
              <a:rPr lang="en-US" sz="1050" b="1" dirty="0"/>
              <a:t>FOR THE DS-TAB-400 DOCKING STATIONS: DO NOT CONNECT DIRECTLY TO VEHICLE VOLTAGE SOURCE: This product requires a certified, automotive grade, Dell/Havis approved power supply with a 24 V power output, such as the LPS-184</a:t>
            </a:r>
          </a:p>
          <a:p>
            <a:pPr marL="171450" indent="-171450">
              <a:buFont typeface="Arial" panose="020B0604020202020204" pitchFamily="34" charset="0"/>
              <a:buChar char="•"/>
            </a:pPr>
            <a:r>
              <a:rPr lang="fr-FR" sz="1050" b="1" dirty="0"/>
              <a:t>LISEZ ATTENTIVEMENT TOUTES LES INSTRUCTIONS AVANT DE PROCÉDER À L'INSTALLATION. </a:t>
            </a:r>
          </a:p>
          <a:p>
            <a:pPr marL="171450" indent="-171450">
              <a:buFont typeface="Arial" panose="020B0604020202020204" pitchFamily="34" charset="0"/>
              <a:buChar char="•"/>
            </a:pPr>
            <a:r>
              <a:rPr lang="fr-FR" sz="1050" b="1" dirty="0"/>
              <a:t>NE PAS ENTREPOSER, INSTALLER OU UTILISER LA STATION D'ACCUEIL DANS UN ENDROIT OÙ L'EAU, L'HUMIDITE, LA VAPEUR, LA POUSSIERE, ETC. SONT PRÉSENTS.</a:t>
            </a:r>
          </a:p>
          <a:p>
            <a:pPr marL="171450" indent="-171450">
              <a:buFont typeface="Arial" panose="020B0604020202020204" pitchFamily="34" charset="0"/>
              <a:buChar char="•"/>
            </a:pPr>
            <a:r>
              <a:rPr lang="fr-FR" sz="1050" b="1" dirty="0"/>
              <a:t>POUR LES STATIONS D'ACCUEIL DS-TAB-400. NE PAS CONNECTER DIRECTEMENT A LA SOURCE DE TENSION DU VEHICULE : Ce produit requiert un source de courant certifié, de qualité automobile et approuvé par Dell/Havis, pour une puissance de sortie de 24 V, comme le LPS-184</a:t>
            </a:r>
            <a:endParaRPr lang="en-US" sz="1050" b="1" dirty="0"/>
          </a:p>
        </p:txBody>
      </p:sp>
      <p:sp>
        <p:nvSpPr>
          <p:cNvPr id="10" name="TextBox 9"/>
          <p:cNvSpPr txBox="1"/>
          <p:nvPr/>
        </p:nvSpPr>
        <p:spPr>
          <a:xfrm>
            <a:off x="534353" y="5524621"/>
            <a:ext cx="6597967" cy="415498"/>
          </a:xfrm>
          <a:prstGeom prst="rect">
            <a:avLst/>
          </a:prstGeom>
          <a:noFill/>
        </p:spPr>
        <p:txBody>
          <a:bodyPr wrap="square" rtlCol="0">
            <a:spAutoFit/>
          </a:bodyPr>
          <a:lstStyle/>
          <a:p>
            <a:pPr marL="171450" indent="-171450">
              <a:buFont typeface="Arial" panose="020B0604020202020204" pitchFamily="34" charset="0"/>
              <a:buChar char="•"/>
            </a:pPr>
            <a:r>
              <a:rPr lang="en-US" sz="1050" b="1" dirty="0"/>
              <a:t>LITHIUM-ION BATTERIES TYPICALLY CHARGE BEST BETWEEN 5°C to 45°C (41°F to 113°F ). PLEASE REFER TO YOUR TABLET MANUFACTURER OWNER’S MANUAL FOR DETAILS.</a:t>
            </a:r>
          </a:p>
        </p:txBody>
      </p:sp>
      <p:sp>
        <p:nvSpPr>
          <p:cNvPr id="25" name="Rectangle 24"/>
          <p:cNvSpPr/>
          <p:nvPr/>
        </p:nvSpPr>
        <p:spPr>
          <a:xfrm flipV="1">
            <a:off x="142874" y="6498745"/>
            <a:ext cx="7486651" cy="49207"/>
          </a:xfrm>
          <a:prstGeom prst="rect">
            <a:avLst/>
          </a:prstGeom>
          <a:solidFill>
            <a:srgbClr val="003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txBox="1">
            <a:spLocks/>
          </p:cNvSpPr>
          <p:nvPr/>
        </p:nvSpPr>
        <p:spPr>
          <a:xfrm>
            <a:off x="534353" y="6152547"/>
            <a:ext cx="6703695" cy="397042"/>
          </a:xfrm>
          <a:prstGeom prst="rect">
            <a:avLst/>
          </a:prstGeom>
        </p:spPr>
        <p:txBody>
          <a:bodyPr vert="horz" lIns="91440" tIns="45720" rIns="91440" bIns="45720" rtlCol="0" anchor="ctr">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2000" b="1" dirty="0">
                <a:latin typeface="+mn-lt"/>
              </a:rPr>
              <a:t>Specifications</a:t>
            </a:r>
          </a:p>
        </p:txBody>
      </p:sp>
      <p:graphicFrame>
        <p:nvGraphicFramePr>
          <p:cNvPr id="11" name="Table 10">
            <a:extLst>
              <a:ext uri="{FF2B5EF4-FFF2-40B4-BE49-F238E27FC236}">
                <a16:creationId xmlns:a16="http://schemas.microsoft.com/office/drawing/2014/main" id="{5A03A1C8-20B6-FE3A-2C2D-6755103BB8F7}"/>
              </a:ext>
            </a:extLst>
          </p:cNvPr>
          <p:cNvGraphicFramePr>
            <a:graphicFrameLocks noGrp="1"/>
          </p:cNvGraphicFramePr>
          <p:nvPr>
            <p:extLst>
              <p:ext uri="{D42A27DB-BD31-4B8C-83A1-F6EECF244321}">
                <p14:modId xmlns:p14="http://schemas.microsoft.com/office/powerpoint/2010/main" val="1607428995"/>
              </p:ext>
            </p:extLst>
          </p:nvPr>
        </p:nvGraphicFramePr>
        <p:xfrm>
          <a:off x="355848" y="6716603"/>
          <a:ext cx="6730749" cy="1828800"/>
        </p:xfrm>
        <a:graphic>
          <a:graphicData uri="http://schemas.openxmlformats.org/drawingml/2006/table">
            <a:tbl>
              <a:tblPr firstRow="1" bandRow="1">
                <a:tableStyleId>{5C22544A-7EE6-4342-B048-85BDC9FD1C3A}</a:tableStyleId>
              </a:tblPr>
              <a:tblGrid>
                <a:gridCol w="1975870">
                  <a:extLst>
                    <a:ext uri="{9D8B030D-6E8A-4147-A177-3AD203B41FA5}">
                      <a16:colId xmlns:a16="http://schemas.microsoft.com/office/drawing/2014/main" val="2919912865"/>
                    </a:ext>
                  </a:extLst>
                </a:gridCol>
                <a:gridCol w="4754879">
                  <a:extLst>
                    <a:ext uri="{9D8B030D-6E8A-4147-A177-3AD203B41FA5}">
                      <a16:colId xmlns:a16="http://schemas.microsoft.com/office/drawing/2014/main" val="586250047"/>
                    </a:ext>
                  </a:extLst>
                </a:gridCol>
              </a:tblGrid>
              <a:tr h="231648">
                <a:tc>
                  <a:txBody>
                    <a:bodyPr/>
                    <a:lstStyle/>
                    <a:p>
                      <a:r>
                        <a:rPr lang="en-US" sz="1050" b="1" dirty="0">
                          <a:solidFill>
                            <a:schemeClr val="tx1"/>
                          </a:solidFill>
                        </a:rPr>
                        <a:t>Power Supply Input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b="0" dirty="0">
                          <a:solidFill>
                            <a:schemeClr val="tx1"/>
                          </a:solidFill>
                        </a:rPr>
                        <a:t>24V Nominal (+/-1.0V)</a:t>
                      </a:r>
                      <a:endParaRPr lang="en-US" sz="1050" b="1" i="1" u="sng"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1234103"/>
                  </a:ext>
                </a:extLst>
              </a:tr>
              <a:tr h="231648">
                <a:tc>
                  <a:txBody>
                    <a:bodyPr/>
                    <a:lstStyle/>
                    <a:p>
                      <a:r>
                        <a:rPr lang="en-US" sz="1050" b="1" dirty="0">
                          <a:solidFill>
                            <a:schemeClr val="tx1"/>
                          </a:solidFill>
                        </a:rPr>
                        <a:t>Dimensions (Dock Only)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dirty="0">
                          <a:solidFill>
                            <a:schemeClr val="tx1"/>
                          </a:solidFill>
                        </a:rPr>
                        <a:t>10.08” (25.6 cm) H x 6.623” (16.3 cm) W x 2.1” (5.3 cm) 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3302906"/>
                  </a:ext>
                </a:extLst>
              </a:tr>
              <a:tr h="231648">
                <a:tc>
                  <a:txBody>
                    <a:bodyPr/>
                    <a:lstStyle/>
                    <a:p>
                      <a:r>
                        <a:rPr lang="en-US" sz="1050" b="1" dirty="0">
                          <a:solidFill>
                            <a:schemeClr val="tx1"/>
                          </a:solidFill>
                        </a:rPr>
                        <a:t>Weight (Dock Only)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dirty="0">
                          <a:solidFill>
                            <a:schemeClr val="tx1"/>
                          </a:solidFill>
                        </a:rPr>
                        <a:t>1.24 lbs. (0.56kg)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5630405"/>
                  </a:ext>
                </a:extLst>
              </a:tr>
              <a:tr h="231648">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50" b="1" dirty="0">
                          <a:solidFill>
                            <a:schemeClr val="tx1"/>
                          </a:solidFill>
                        </a:rPr>
                        <a:t>Operating Environment (Dock)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dirty="0">
                          <a:solidFill>
                            <a:schemeClr val="tx1"/>
                          </a:solidFill>
                        </a:rPr>
                        <a:t>0° C to 35° C (32° F to 95° F)</a:t>
                      </a:r>
                      <a:endParaRPr lang="en-US" sz="1050"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0050571"/>
                  </a:ext>
                </a:extLst>
              </a:tr>
              <a:tr h="231648">
                <a:tc>
                  <a:txBody>
                    <a:bodyPr/>
                    <a:lstStyle/>
                    <a:p>
                      <a:r>
                        <a:rPr lang="en-US" sz="1050" b="1" dirty="0">
                          <a:solidFill>
                            <a:schemeClr val="tx1"/>
                          </a:solidFill>
                        </a:rPr>
                        <a:t>Operating Environment (Tablet)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i="0" dirty="0"/>
                        <a:t>Please refer to your Tablet Manufacturer</a:t>
                      </a:r>
                      <a:r>
                        <a:rPr lang="en-US" sz="1050" i="0" baseline="0" dirty="0"/>
                        <a:t> Owner</a:t>
                      </a:r>
                      <a:r>
                        <a:rPr lang="en-US" sz="1050" i="0" dirty="0"/>
                        <a:t>’s Manual for operating range.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0396981"/>
                  </a:ext>
                </a:extLst>
              </a:tr>
              <a:tr h="231648">
                <a:tc>
                  <a:txBody>
                    <a:bodyPr/>
                    <a:lstStyle/>
                    <a:p>
                      <a:r>
                        <a:rPr lang="en-US" sz="1050" b="1" dirty="0">
                          <a:solidFill>
                            <a:schemeClr val="tx1"/>
                          </a:solidFill>
                        </a:rPr>
                        <a:t>Storage Environment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50" dirty="0">
                          <a:solidFill>
                            <a:schemeClr val="tx1"/>
                          </a:solidFill>
                        </a:rPr>
                        <a:t>-40° C to 85° C (-4° F to 185° F)</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50" i="0" dirty="0" err="1"/>
                        <a:t>Havis</a:t>
                      </a:r>
                      <a:r>
                        <a:rPr lang="en-US" sz="1050" i="0" baseline="0" dirty="0"/>
                        <a:t> Product Only, p</a:t>
                      </a:r>
                      <a:r>
                        <a:rPr lang="en-US" sz="1050" i="0" dirty="0"/>
                        <a:t>lease refer to your Tablet Manufacturer</a:t>
                      </a:r>
                      <a:r>
                        <a:rPr lang="en-US" sz="1050" i="0" baseline="0" dirty="0"/>
                        <a:t> Owner</a:t>
                      </a:r>
                      <a:r>
                        <a:rPr lang="en-US" sz="1050" i="0" dirty="0"/>
                        <a:t>’s Manual for storage range.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6233505"/>
                  </a:ext>
                </a:extLst>
              </a:tr>
            </a:tbl>
          </a:graphicData>
        </a:graphic>
      </p:graphicFrame>
      <p:sp>
        <p:nvSpPr>
          <p:cNvPr id="5" name="TextBox 4">
            <a:extLst>
              <a:ext uri="{FF2B5EF4-FFF2-40B4-BE49-F238E27FC236}">
                <a16:creationId xmlns:a16="http://schemas.microsoft.com/office/drawing/2014/main" id="{76DE657D-82BF-57C1-FABE-2665611B9725}"/>
              </a:ext>
            </a:extLst>
          </p:cNvPr>
          <p:cNvSpPr txBox="1"/>
          <p:nvPr/>
        </p:nvSpPr>
        <p:spPr>
          <a:xfrm>
            <a:off x="1130072" y="8619401"/>
            <a:ext cx="5182299" cy="246221"/>
          </a:xfrm>
          <a:prstGeom prst="rect">
            <a:avLst/>
          </a:prstGeom>
          <a:noFill/>
        </p:spPr>
        <p:txBody>
          <a:bodyPr wrap="square" rtlCol="0">
            <a:spAutoFit/>
          </a:bodyPr>
          <a:lstStyle/>
          <a:p>
            <a:r>
              <a:rPr lang="en-US" sz="1000" dirty="0"/>
              <a:t>*See product page for appropriate TC-4XX product Dimensions and Weights www.havis .com*</a:t>
            </a:r>
          </a:p>
        </p:txBody>
      </p:sp>
    </p:spTree>
    <p:extLst>
      <p:ext uri="{BB962C8B-B14F-4D97-AF65-F5344CB8AC3E}">
        <p14:creationId xmlns:p14="http://schemas.microsoft.com/office/powerpoint/2010/main" val="2384335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4353" y="169565"/>
            <a:ext cx="6703695" cy="397042"/>
          </a:xfrm>
        </p:spPr>
        <p:txBody>
          <a:bodyPr>
            <a:noAutofit/>
          </a:bodyPr>
          <a:lstStyle/>
          <a:p>
            <a:r>
              <a:rPr lang="en-US" sz="2000" b="1" dirty="0">
                <a:latin typeface="+mn-lt"/>
              </a:rPr>
              <a:t>Related Products</a:t>
            </a:r>
          </a:p>
        </p:txBody>
      </p:sp>
      <p:sp>
        <p:nvSpPr>
          <p:cNvPr id="6" name="Title 1"/>
          <p:cNvSpPr txBox="1">
            <a:spLocks/>
          </p:cNvSpPr>
          <p:nvPr/>
        </p:nvSpPr>
        <p:spPr>
          <a:xfrm>
            <a:off x="534352" y="725825"/>
            <a:ext cx="6703695" cy="440035"/>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200" dirty="0">
                <a:latin typeface="+mn-lt"/>
              </a:rPr>
              <a:t>Havis offers a wide variety of accessory products specifically for use with your Docking Station and Protective Case.</a:t>
            </a:r>
          </a:p>
          <a:p>
            <a:r>
              <a:rPr lang="en-US" sz="1200" dirty="0">
                <a:latin typeface="+mn-lt"/>
              </a:rPr>
              <a:t>For more information or to order, please visit </a:t>
            </a:r>
            <a:r>
              <a:rPr lang="en-US" sz="1200" b="1" i="1" dirty="0">
                <a:latin typeface="+mn-lt"/>
              </a:rPr>
              <a:t>www.havis.com</a:t>
            </a:r>
            <a:r>
              <a:rPr lang="en-US" sz="1200" dirty="0">
                <a:latin typeface="+mn-lt"/>
              </a:rPr>
              <a:t>.</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7496" t="10284" r="17469" b="20068"/>
          <a:stretch/>
        </p:blipFill>
        <p:spPr>
          <a:xfrm>
            <a:off x="1539490" y="5535259"/>
            <a:ext cx="846597" cy="805632"/>
          </a:xfrm>
          <a:prstGeom prst="rect">
            <a:avLst/>
          </a:prstGeom>
        </p:spPr>
      </p:pic>
      <p:sp>
        <p:nvSpPr>
          <p:cNvPr id="13" name="Title 1"/>
          <p:cNvSpPr txBox="1">
            <a:spLocks/>
          </p:cNvSpPr>
          <p:nvPr/>
        </p:nvSpPr>
        <p:spPr>
          <a:xfrm>
            <a:off x="2623614" y="4343615"/>
            <a:ext cx="4177818" cy="670658"/>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200" b="1" dirty="0">
                <a:latin typeface="+mn-lt"/>
              </a:rPr>
              <a:t>DS-DA-117 </a:t>
            </a:r>
            <a:r>
              <a:rPr lang="en-US" sz="1200" b="1" i="1" dirty="0">
                <a:latin typeface="+mn-lt"/>
              </a:rPr>
              <a:t>Tablet Case Shoulder Strap</a:t>
            </a:r>
          </a:p>
          <a:p>
            <a:r>
              <a:rPr lang="en-US" sz="1200" dirty="0">
                <a:latin typeface="+mn-lt"/>
              </a:rPr>
              <a:t>Mount this Shoulder Strap to the top of the Tablet Case for easy carrying for the Microsoft and Samsung Cases.</a:t>
            </a:r>
          </a:p>
        </p:txBody>
      </p:sp>
      <p:sp>
        <p:nvSpPr>
          <p:cNvPr id="15" name="Title 1"/>
          <p:cNvSpPr txBox="1">
            <a:spLocks/>
          </p:cNvSpPr>
          <p:nvPr/>
        </p:nvSpPr>
        <p:spPr>
          <a:xfrm>
            <a:off x="2634455" y="5660705"/>
            <a:ext cx="3970553" cy="665213"/>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200" b="1" dirty="0">
                <a:latin typeface="+mn-lt"/>
              </a:rPr>
              <a:t>DS-DA-502</a:t>
            </a:r>
          </a:p>
          <a:p>
            <a:r>
              <a:rPr lang="en-US" sz="1200" b="1" i="1" dirty="0">
                <a:latin typeface="+mn-lt"/>
              </a:rPr>
              <a:t>Replacement Keys</a:t>
            </a:r>
          </a:p>
          <a:p>
            <a:r>
              <a:rPr lang="en-US" sz="1200" dirty="0">
                <a:latin typeface="+mn-lt"/>
              </a:rPr>
              <a:t>Set of two (2) replacement keys for DS-TAB-400 Series Docking Stations.</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4115" y="8601810"/>
            <a:ext cx="867641" cy="867641"/>
          </a:xfrm>
          <a:prstGeom prst="rect">
            <a:avLst/>
          </a:prstGeom>
        </p:spPr>
      </p:pic>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32202" t="13493" r="30502" b="7842"/>
          <a:stretch/>
        </p:blipFill>
        <p:spPr>
          <a:xfrm>
            <a:off x="1329450" y="2633609"/>
            <a:ext cx="982091" cy="1230435"/>
          </a:xfrm>
          <a:prstGeom prst="rect">
            <a:avLst/>
          </a:prstGeom>
        </p:spPr>
      </p:pic>
      <p:sp>
        <p:nvSpPr>
          <p:cNvPr id="22" name="Title 1"/>
          <p:cNvSpPr txBox="1">
            <a:spLocks/>
          </p:cNvSpPr>
          <p:nvPr/>
        </p:nvSpPr>
        <p:spPr>
          <a:xfrm>
            <a:off x="2600934" y="2721467"/>
            <a:ext cx="4177818" cy="727234"/>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200" b="1" dirty="0">
                <a:latin typeface="+mn-lt"/>
              </a:rPr>
              <a:t>DS-DA-218</a:t>
            </a:r>
          </a:p>
          <a:p>
            <a:r>
              <a:rPr lang="en-US" sz="1200" b="1" i="1" dirty="0">
                <a:latin typeface="+mn-lt"/>
              </a:rPr>
              <a:t>Desktop Stand for Tablet Docking Stations</a:t>
            </a:r>
          </a:p>
          <a:p>
            <a:r>
              <a:rPr lang="en-US" sz="1200" dirty="0">
                <a:latin typeface="+mn-lt"/>
              </a:rPr>
              <a:t>Durable stand for mounting tablet Docking Stations for use in the home or office.</a:t>
            </a:r>
          </a:p>
        </p:txBody>
      </p:sp>
      <p:sp>
        <p:nvSpPr>
          <p:cNvPr id="12" name="Title 1"/>
          <p:cNvSpPr txBox="1">
            <a:spLocks/>
          </p:cNvSpPr>
          <p:nvPr/>
        </p:nvSpPr>
        <p:spPr>
          <a:xfrm>
            <a:off x="2600934" y="1712248"/>
            <a:ext cx="4177818" cy="768272"/>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200" b="1" dirty="0">
                <a:latin typeface="+mn-lt"/>
              </a:rPr>
              <a:t>C-MD-401/402 and PKG-FAM-118</a:t>
            </a:r>
          </a:p>
          <a:p>
            <a:r>
              <a:rPr lang="en-US" sz="1200" b="1" i="1" dirty="0">
                <a:latin typeface="+mn-lt"/>
              </a:rPr>
              <a:t>Universal Rugged Articulating Phone &amp; Tablet Mounts</a:t>
            </a:r>
          </a:p>
          <a:p>
            <a:r>
              <a:rPr lang="en-US" sz="1200" dirty="0">
                <a:latin typeface="+mn-lt"/>
              </a:rPr>
              <a:t>Light weight mounts are an ideal mobile solution for tablet, phone, or keyboard</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41523" y="1701151"/>
            <a:ext cx="982091" cy="736568"/>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8266" y="1639300"/>
            <a:ext cx="642230" cy="856305"/>
          </a:xfrm>
          <a:prstGeom prst="rect">
            <a:avLst/>
          </a:prstGeom>
        </p:spPr>
      </p:pic>
      <p:sp>
        <p:nvSpPr>
          <p:cNvPr id="4" name="Title 1">
            <a:extLst>
              <a:ext uri="{FF2B5EF4-FFF2-40B4-BE49-F238E27FC236}">
                <a16:creationId xmlns:a16="http://schemas.microsoft.com/office/drawing/2014/main" id="{813D81A3-1B18-6819-E2D0-E6868DA377B3}"/>
              </a:ext>
            </a:extLst>
          </p:cNvPr>
          <p:cNvSpPr txBox="1">
            <a:spLocks/>
          </p:cNvSpPr>
          <p:nvPr/>
        </p:nvSpPr>
        <p:spPr>
          <a:xfrm>
            <a:off x="2657135" y="6657251"/>
            <a:ext cx="3970553" cy="665213"/>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200" b="1" dirty="0">
                <a:latin typeface="+mn-lt"/>
              </a:rPr>
              <a:t>LPS-184</a:t>
            </a:r>
          </a:p>
          <a:p>
            <a:r>
              <a:rPr lang="en-US" sz="1200" b="1" i="1" dirty="0">
                <a:latin typeface="+mn-lt"/>
              </a:rPr>
              <a:t>DC Power Supply</a:t>
            </a:r>
          </a:p>
          <a:p>
            <a:r>
              <a:rPr lang="en-US" sz="1200" dirty="0">
                <a:latin typeface="+mn-lt"/>
              </a:rPr>
              <a:t>24 Volt power supply for in vehicle applications</a:t>
            </a:r>
          </a:p>
        </p:txBody>
      </p:sp>
      <p:sp>
        <p:nvSpPr>
          <p:cNvPr id="7" name="Title 1">
            <a:extLst>
              <a:ext uri="{FF2B5EF4-FFF2-40B4-BE49-F238E27FC236}">
                <a16:creationId xmlns:a16="http://schemas.microsoft.com/office/drawing/2014/main" id="{A5891E20-527A-C0CF-BA30-7C69EB05CCFF}"/>
              </a:ext>
            </a:extLst>
          </p:cNvPr>
          <p:cNvSpPr txBox="1">
            <a:spLocks/>
          </p:cNvSpPr>
          <p:nvPr/>
        </p:nvSpPr>
        <p:spPr>
          <a:xfrm>
            <a:off x="2657135" y="7516275"/>
            <a:ext cx="3970553" cy="665213"/>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200" b="1" dirty="0">
                <a:latin typeface="+mn-lt"/>
              </a:rPr>
              <a:t>LPS-183</a:t>
            </a:r>
          </a:p>
          <a:p>
            <a:r>
              <a:rPr lang="en-US" sz="1200" b="1" i="1" dirty="0">
                <a:latin typeface="+mn-lt"/>
              </a:rPr>
              <a:t>AC Power Supply</a:t>
            </a:r>
          </a:p>
          <a:p>
            <a:r>
              <a:rPr lang="en-US" sz="1200" dirty="0">
                <a:latin typeface="+mn-lt"/>
              </a:rPr>
              <a:t>24 Volt power supply for in office applications</a:t>
            </a:r>
          </a:p>
        </p:txBody>
      </p:sp>
      <p:pic>
        <p:nvPicPr>
          <p:cNvPr id="14" name="Picture 13">
            <a:extLst>
              <a:ext uri="{FF2B5EF4-FFF2-40B4-BE49-F238E27FC236}">
                <a16:creationId xmlns:a16="http://schemas.microsoft.com/office/drawing/2014/main" id="{46B8E437-C9CC-1F0D-8A40-5C1C75315C12}"/>
              </a:ext>
            </a:extLst>
          </p:cNvPr>
          <p:cNvPicPr>
            <a:picLocks noChangeAspect="1"/>
          </p:cNvPicPr>
          <p:nvPr/>
        </p:nvPicPr>
        <p:blipFill>
          <a:blip r:embed="rId7"/>
          <a:stretch>
            <a:fillRect/>
          </a:stretch>
        </p:blipFill>
        <p:spPr>
          <a:xfrm>
            <a:off x="1259043" y="6598143"/>
            <a:ext cx="1189945" cy="740543"/>
          </a:xfrm>
          <a:prstGeom prst="rect">
            <a:avLst/>
          </a:prstGeom>
        </p:spPr>
      </p:pic>
      <p:pic>
        <p:nvPicPr>
          <p:cNvPr id="17" name="Picture 16">
            <a:extLst>
              <a:ext uri="{FF2B5EF4-FFF2-40B4-BE49-F238E27FC236}">
                <a16:creationId xmlns:a16="http://schemas.microsoft.com/office/drawing/2014/main" id="{0A15C311-F3A6-7213-A227-87117A419414}"/>
              </a:ext>
            </a:extLst>
          </p:cNvPr>
          <p:cNvPicPr>
            <a:picLocks noChangeAspect="1"/>
          </p:cNvPicPr>
          <p:nvPr/>
        </p:nvPicPr>
        <p:blipFill>
          <a:blip r:embed="rId8"/>
          <a:stretch>
            <a:fillRect/>
          </a:stretch>
        </p:blipFill>
        <p:spPr>
          <a:xfrm>
            <a:off x="1321468" y="7516275"/>
            <a:ext cx="1055937" cy="829877"/>
          </a:xfrm>
          <a:prstGeom prst="rect">
            <a:avLst/>
          </a:prstGeom>
        </p:spPr>
      </p:pic>
      <p:pic>
        <p:nvPicPr>
          <p:cNvPr id="16" name="Picture 15">
            <a:extLst>
              <a:ext uri="{FF2B5EF4-FFF2-40B4-BE49-F238E27FC236}">
                <a16:creationId xmlns:a16="http://schemas.microsoft.com/office/drawing/2014/main" id="{33101E36-996B-3257-1861-F5D4E052B1B1}"/>
              </a:ext>
            </a:extLst>
          </p:cNvPr>
          <p:cNvPicPr>
            <a:picLocks noChangeAspect="1"/>
          </p:cNvPicPr>
          <p:nvPr/>
        </p:nvPicPr>
        <p:blipFill>
          <a:blip r:embed="rId9"/>
          <a:stretch>
            <a:fillRect/>
          </a:stretch>
        </p:blipFill>
        <p:spPr>
          <a:xfrm rot="19519712">
            <a:off x="1558072" y="3892835"/>
            <a:ext cx="441825" cy="1495660"/>
          </a:xfrm>
          <a:prstGeom prst="rect">
            <a:avLst/>
          </a:prstGeom>
        </p:spPr>
      </p:pic>
    </p:spTree>
    <p:extLst>
      <p:ext uri="{BB962C8B-B14F-4D97-AF65-F5344CB8AC3E}">
        <p14:creationId xmlns:p14="http://schemas.microsoft.com/office/powerpoint/2010/main" val="1003080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92CAB-1BD5-614D-7FCF-2BE1D6ABCF2E}"/>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3CDEBE8B-53E9-DFE5-3C42-E09BFC427F4A}"/>
              </a:ext>
            </a:extLst>
          </p:cNvPr>
          <p:cNvSpPr txBox="1"/>
          <p:nvPr/>
        </p:nvSpPr>
        <p:spPr>
          <a:xfrm>
            <a:off x="431543" y="7760273"/>
            <a:ext cx="5770827" cy="1200329"/>
          </a:xfrm>
          <a:prstGeom prst="rect">
            <a:avLst/>
          </a:prstGeom>
          <a:noFill/>
        </p:spPr>
        <p:txBody>
          <a:bodyPr wrap="square" rtlCol="0">
            <a:spAutoFit/>
          </a:bodyPr>
          <a:lstStyle/>
          <a:p>
            <a:pPr marL="171450" indent="-171450">
              <a:buFont typeface="Arial" panose="020B0604020202020204" pitchFamily="34" charset="0"/>
              <a:buChar char="•"/>
            </a:pPr>
            <a:r>
              <a:rPr lang="en-US" sz="1200" dirty="0"/>
              <a:t>If a malfunction occurs, immediately unplug the Power Supply and remove the tablet</a:t>
            </a:r>
          </a:p>
          <a:p>
            <a:pPr marL="171450" indent="-171450">
              <a:buFont typeface="Arial" panose="020B0604020202020204" pitchFamily="34" charset="0"/>
              <a:buChar char="•"/>
            </a:pPr>
            <a:r>
              <a:rPr lang="en-US" sz="1200" dirty="0"/>
              <a:t>Use only the specified Power Cable with this Docking Station</a:t>
            </a:r>
          </a:p>
          <a:p>
            <a:pPr marL="171450" indent="-171450">
              <a:buFont typeface="Arial" panose="020B0604020202020204" pitchFamily="34" charset="0"/>
              <a:buChar char="•"/>
            </a:pPr>
            <a:r>
              <a:rPr lang="en-US" sz="1200" dirty="0"/>
              <a:t>Do not connect cables into ports other than what they are specified for</a:t>
            </a:r>
          </a:p>
          <a:p>
            <a:pPr marL="171450" indent="-171450">
              <a:buFont typeface="Arial" panose="020B0604020202020204" pitchFamily="34" charset="0"/>
              <a:buChar char="•"/>
            </a:pPr>
            <a:r>
              <a:rPr lang="en-US" sz="1200" dirty="0"/>
              <a:t>Do not leave the Docking Station in a high temperature environment (greater than 85°C, 185°F)  for a long period of time</a:t>
            </a:r>
          </a:p>
          <a:p>
            <a:pPr marL="171450" indent="-171450">
              <a:buFont typeface="Arial" panose="020B0604020202020204" pitchFamily="34" charset="0"/>
              <a:buChar char="•"/>
            </a:pPr>
            <a:r>
              <a:rPr lang="en-US" sz="1200" dirty="0"/>
              <a:t>Do not dock Tablet Case if Docking Connector Pins are bent or damaged</a:t>
            </a:r>
          </a:p>
        </p:txBody>
      </p:sp>
      <p:sp>
        <p:nvSpPr>
          <p:cNvPr id="15" name="Title 1">
            <a:extLst>
              <a:ext uri="{FF2B5EF4-FFF2-40B4-BE49-F238E27FC236}">
                <a16:creationId xmlns:a16="http://schemas.microsoft.com/office/drawing/2014/main" id="{512EC27E-6721-CAEC-64C0-2B3B858D9673}"/>
              </a:ext>
            </a:extLst>
          </p:cNvPr>
          <p:cNvSpPr txBox="1">
            <a:spLocks/>
          </p:cNvSpPr>
          <p:nvPr/>
        </p:nvSpPr>
        <p:spPr>
          <a:xfrm>
            <a:off x="-5029457" y="3906958"/>
            <a:ext cx="6703695" cy="397042"/>
          </a:xfrm>
          <a:prstGeom prst="rect">
            <a:avLst/>
          </a:prstGeom>
        </p:spPr>
        <p:txBody>
          <a:bodyPr vert="horz" lIns="91440" tIns="45720" rIns="91440" bIns="45720" rtlCol="0" anchor="ctr">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2000" b="1" dirty="0">
                <a:latin typeface="+mn-lt"/>
              </a:rPr>
              <a:t>Specifications</a:t>
            </a:r>
          </a:p>
        </p:txBody>
      </p:sp>
      <p:sp>
        <p:nvSpPr>
          <p:cNvPr id="16" name="Rectangle 15">
            <a:extLst>
              <a:ext uri="{FF2B5EF4-FFF2-40B4-BE49-F238E27FC236}">
                <a16:creationId xmlns:a16="http://schemas.microsoft.com/office/drawing/2014/main" id="{C4F5B56E-AC6F-5BB8-E2B5-C55B911C737F}"/>
              </a:ext>
            </a:extLst>
          </p:cNvPr>
          <p:cNvSpPr/>
          <p:nvPr/>
        </p:nvSpPr>
        <p:spPr>
          <a:xfrm flipV="1">
            <a:off x="142874" y="7667487"/>
            <a:ext cx="7486651" cy="49207"/>
          </a:xfrm>
          <a:prstGeom prst="rect">
            <a:avLst/>
          </a:prstGeom>
          <a:solidFill>
            <a:srgbClr val="003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a:extLst>
              <a:ext uri="{FF2B5EF4-FFF2-40B4-BE49-F238E27FC236}">
                <a16:creationId xmlns:a16="http://schemas.microsoft.com/office/drawing/2014/main" id="{C5A5022C-0378-0B04-6AFE-B0750E2B97B6}"/>
              </a:ext>
            </a:extLst>
          </p:cNvPr>
          <p:cNvSpPr txBox="1">
            <a:spLocks/>
          </p:cNvSpPr>
          <p:nvPr/>
        </p:nvSpPr>
        <p:spPr>
          <a:xfrm>
            <a:off x="431543" y="7319652"/>
            <a:ext cx="6703695" cy="397042"/>
          </a:xfrm>
          <a:prstGeom prst="rect">
            <a:avLst/>
          </a:prstGeom>
        </p:spPr>
        <p:txBody>
          <a:bodyPr vert="horz" lIns="91440" tIns="45720" rIns="91440" bIns="45720" rtlCol="0" anchor="ctr">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2000" b="1" dirty="0">
                <a:latin typeface="+mn-lt"/>
              </a:rPr>
              <a:t>Precautions</a:t>
            </a:r>
          </a:p>
        </p:txBody>
      </p:sp>
      <p:sp>
        <p:nvSpPr>
          <p:cNvPr id="5" name="Title 1">
            <a:extLst>
              <a:ext uri="{FF2B5EF4-FFF2-40B4-BE49-F238E27FC236}">
                <a16:creationId xmlns:a16="http://schemas.microsoft.com/office/drawing/2014/main" id="{378FDDF9-5B08-FB77-2164-721680E4C466}"/>
              </a:ext>
            </a:extLst>
          </p:cNvPr>
          <p:cNvSpPr txBox="1">
            <a:spLocks/>
          </p:cNvSpPr>
          <p:nvPr/>
        </p:nvSpPr>
        <p:spPr>
          <a:xfrm>
            <a:off x="558543" y="180471"/>
            <a:ext cx="6703695" cy="397042"/>
          </a:xfrm>
          <a:prstGeom prst="rect">
            <a:avLst/>
          </a:prstGeom>
        </p:spPr>
        <p:txBody>
          <a:bodyPr vert="horz" lIns="91440" tIns="45720" rIns="91440" bIns="45720" rtlCol="0" anchor="ctr">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2000" b="1" dirty="0">
                <a:latin typeface="+mn-lt"/>
              </a:rPr>
              <a:t>Product Compatibility</a:t>
            </a:r>
          </a:p>
        </p:txBody>
      </p:sp>
      <p:graphicFrame>
        <p:nvGraphicFramePr>
          <p:cNvPr id="11" name="Table 10">
            <a:extLst>
              <a:ext uri="{FF2B5EF4-FFF2-40B4-BE49-F238E27FC236}">
                <a16:creationId xmlns:a16="http://schemas.microsoft.com/office/drawing/2014/main" id="{E6477238-2AA5-F267-BB44-D94FB5E734D6}"/>
              </a:ext>
            </a:extLst>
          </p:cNvPr>
          <p:cNvGraphicFramePr>
            <a:graphicFrameLocks noGrp="1"/>
          </p:cNvGraphicFramePr>
          <p:nvPr>
            <p:extLst>
              <p:ext uri="{D42A27DB-BD31-4B8C-83A1-F6EECF244321}">
                <p14:modId xmlns:p14="http://schemas.microsoft.com/office/powerpoint/2010/main" val="2236084979"/>
              </p:ext>
            </p:extLst>
          </p:nvPr>
        </p:nvGraphicFramePr>
        <p:xfrm>
          <a:off x="341690" y="754205"/>
          <a:ext cx="7137400" cy="4492910"/>
        </p:xfrm>
        <a:graphic>
          <a:graphicData uri="http://schemas.openxmlformats.org/drawingml/2006/table">
            <a:tbl>
              <a:tblPr firstRow="1" bandRow="1">
                <a:tableStyleId>{5C22544A-7EE6-4342-B048-85BDC9FD1C3A}</a:tableStyleId>
              </a:tblPr>
              <a:tblGrid>
                <a:gridCol w="3305338">
                  <a:extLst>
                    <a:ext uri="{9D8B030D-6E8A-4147-A177-3AD203B41FA5}">
                      <a16:colId xmlns:a16="http://schemas.microsoft.com/office/drawing/2014/main" val="445588858"/>
                    </a:ext>
                  </a:extLst>
                </a:gridCol>
                <a:gridCol w="892906">
                  <a:extLst>
                    <a:ext uri="{9D8B030D-6E8A-4147-A177-3AD203B41FA5}">
                      <a16:colId xmlns:a16="http://schemas.microsoft.com/office/drawing/2014/main" val="3199973061"/>
                    </a:ext>
                  </a:extLst>
                </a:gridCol>
                <a:gridCol w="2939156">
                  <a:extLst>
                    <a:ext uri="{9D8B030D-6E8A-4147-A177-3AD203B41FA5}">
                      <a16:colId xmlns:a16="http://schemas.microsoft.com/office/drawing/2014/main" val="4149869374"/>
                    </a:ext>
                  </a:extLst>
                </a:gridCol>
              </a:tblGrid>
              <a:tr h="370840">
                <a:tc>
                  <a:txBody>
                    <a:bodyPr/>
                    <a:lstStyle/>
                    <a:p>
                      <a:r>
                        <a:rPr lang="en-US" dirty="0"/>
                        <a:t>Tablet</a:t>
                      </a:r>
                    </a:p>
                  </a:txBody>
                  <a:tcPr/>
                </a:tc>
                <a:tc>
                  <a:txBody>
                    <a:bodyPr/>
                    <a:lstStyle/>
                    <a:p>
                      <a:pPr algn="ctr"/>
                      <a:r>
                        <a:rPr lang="en-US" dirty="0"/>
                        <a:t>TC-4XX Tablet Case</a:t>
                      </a:r>
                    </a:p>
                  </a:txBody>
                  <a:tcPr/>
                </a:tc>
                <a:tc>
                  <a:txBody>
                    <a:bodyPr/>
                    <a:lstStyle/>
                    <a:p>
                      <a:r>
                        <a:rPr lang="en-US" dirty="0"/>
                        <a:t>PKG Number when paired with a DS-TAB-401 Docking Station and Vehicle Power Supply</a:t>
                      </a:r>
                    </a:p>
                  </a:txBody>
                  <a:tcPr/>
                </a:tc>
                <a:extLst>
                  <a:ext uri="{0D108BD9-81ED-4DB2-BD59-A6C34878D82A}">
                    <a16:rowId xmlns:a16="http://schemas.microsoft.com/office/drawing/2014/main" val="3146800313"/>
                  </a:ext>
                </a:extLst>
              </a:tr>
              <a:tr h="370840">
                <a:tc>
                  <a:txBody>
                    <a:bodyPr/>
                    <a:lstStyle/>
                    <a:p>
                      <a:r>
                        <a:rPr lang="en-US" dirty="0"/>
                        <a:t>Microsoft Surface Pro 9, 10, &amp; 11th Edition</a:t>
                      </a:r>
                    </a:p>
                  </a:txBody>
                  <a:tcPr/>
                </a:tc>
                <a:tc>
                  <a:txBody>
                    <a:bodyPr/>
                    <a:lstStyle/>
                    <a:p>
                      <a:pPr algn="ctr"/>
                      <a:r>
                        <a:rPr lang="en-US" dirty="0"/>
                        <a:t>TC-401</a:t>
                      </a:r>
                    </a:p>
                  </a:txBody>
                  <a:tcPr/>
                </a:tc>
                <a:tc>
                  <a:txBody>
                    <a:bodyPr/>
                    <a:lstStyle/>
                    <a:p>
                      <a:pPr algn="ctr"/>
                      <a:r>
                        <a:rPr lang="en-US" dirty="0"/>
                        <a:t>PKG-TAB4-MSFT1-DC</a:t>
                      </a:r>
                    </a:p>
                  </a:txBody>
                  <a:tcPr/>
                </a:tc>
                <a:extLst>
                  <a:ext uri="{0D108BD9-81ED-4DB2-BD59-A6C34878D82A}">
                    <a16:rowId xmlns:a16="http://schemas.microsoft.com/office/drawing/2014/main" val="4217255100"/>
                  </a:ext>
                </a:extLst>
              </a:tr>
              <a:tr h="361346">
                <a:tc>
                  <a:txBody>
                    <a:bodyPr/>
                    <a:lstStyle/>
                    <a:p>
                      <a:r>
                        <a:rPr lang="en-US" dirty="0"/>
                        <a:t>Apple iPad Pro 13" (M4)</a:t>
                      </a:r>
                    </a:p>
                  </a:txBody>
                  <a:tcPr/>
                </a:tc>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dirty="0"/>
                        <a:t>TC-402</a:t>
                      </a:r>
                    </a:p>
                  </a:txBody>
                  <a:tcPr/>
                </a:tc>
                <a:tc>
                  <a:txBody>
                    <a:bodyPr/>
                    <a:lstStyle/>
                    <a:p>
                      <a:pPr algn="ctr"/>
                      <a:r>
                        <a:rPr lang="en-US" dirty="0"/>
                        <a:t>PKG-TAB4-APP1</a:t>
                      </a:r>
                    </a:p>
                  </a:txBody>
                  <a:tcPr/>
                </a:tc>
                <a:extLst>
                  <a:ext uri="{0D108BD9-81ED-4DB2-BD59-A6C34878D82A}">
                    <a16:rowId xmlns:a16="http://schemas.microsoft.com/office/drawing/2014/main" val="1855109206"/>
                  </a:ext>
                </a:extLst>
              </a:tr>
              <a:tr h="370840">
                <a:tc>
                  <a:txBody>
                    <a:bodyPr/>
                    <a:lstStyle/>
                    <a:p>
                      <a:r>
                        <a:rPr lang="en-US" dirty="0"/>
                        <a:t>Apple iPad Pro 11" (M4)</a:t>
                      </a:r>
                    </a:p>
                  </a:txBody>
                  <a:tcPr/>
                </a:tc>
                <a:tc>
                  <a:txBody>
                    <a:bodyPr/>
                    <a:lstStyle/>
                    <a:p>
                      <a:pPr algn="ctr"/>
                      <a:r>
                        <a:rPr lang="en-US" dirty="0"/>
                        <a:t>TC-403</a:t>
                      </a:r>
                    </a:p>
                  </a:txBody>
                  <a:tcPr/>
                </a:tc>
                <a:tc>
                  <a:txBody>
                    <a:bodyPr/>
                    <a:lstStyle/>
                    <a:p>
                      <a:pPr algn="ctr"/>
                      <a:r>
                        <a:rPr lang="en-US" dirty="0"/>
                        <a:t>PKG-TAB4-APP2</a:t>
                      </a:r>
                    </a:p>
                  </a:txBody>
                  <a:tcPr/>
                </a:tc>
                <a:extLst>
                  <a:ext uri="{0D108BD9-81ED-4DB2-BD59-A6C34878D82A}">
                    <a16:rowId xmlns:a16="http://schemas.microsoft.com/office/drawing/2014/main" val="1547066398"/>
                  </a:ext>
                </a:extLst>
              </a:tr>
              <a:tr h="370840">
                <a:tc>
                  <a:txBody>
                    <a:bodyPr/>
                    <a:lstStyle/>
                    <a:p>
                      <a:r>
                        <a:rPr lang="en-US" dirty="0"/>
                        <a:t>Apple iPad Pro 12.9" (4th - 6th Gen) and iPad Air 13" (M2)</a:t>
                      </a:r>
                    </a:p>
                  </a:txBody>
                  <a:tcPr/>
                </a:tc>
                <a:tc>
                  <a:txBody>
                    <a:bodyPr/>
                    <a:lstStyle/>
                    <a:p>
                      <a:pPr algn="ctr"/>
                      <a:r>
                        <a:rPr lang="en-US" dirty="0"/>
                        <a:t>TC-404</a:t>
                      </a:r>
                    </a:p>
                  </a:txBody>
                  <a:tcPr/>
                </a:tc>
                <a:tc>
                  <a:txBody>
                    <a:bodyPr/>
                    <a:lstStyle/>
                    <a:p>
                      <a:pPr algn="ctr"/>
                      <a:r>
                        <a:rPr lang="en-US" dirty="0"/>
                        <a:t>PKG-TAB4-APP3</a:t>
                      </a:r>
                    </a:p>
                  </a:txBody>
                  <a:tcPr/>
                </a:tc>
                <a:extLst>
                  <a:ext uri="{0D108BD9-81ED-4DB2-BD59-A6C34878D82A}">
                    <a16:rowId xmlns:a16="http://schemas.microsoft.com/office/drawing/2014/main" val="2860216066"/>
                  </a:ext>
                </a:extLst>
              </a:tr>
              <a:tr h="370840">
                <a:tc>
                  <a:txBody>
                    <a:bodyPr/>
                    <a:lstStyle/>
                    <a:p>
                      <a:r>
                        <a:rPr lang="en-US" dirty="0"/>
                        <a:t>Apple iPad Air 11" (4th - 5th Gen, M2)</a:t>
                      </a:r>
                    </a:p>
                  </a:txBody>
                  <a:tcPr/>
                </a:tc>
                <a:tc>
                  <a:txBody>
                    <a:bodyPr/>
                    <a:lstStyle/>
                    <a:p>
                      <a:pPr algn="ctr"/>
                      <a:r>
                        <a:rPr lang="en-US" dirty="0"/>
                        <a:t>TC-405</a:t>
                      </a:r>
                    </a:p>
                  </a:txBody>
                  <a:tcPr/>
                </a:tc>
                <a:tc>
                  <a:txBody>
                    <a:bodyPr/>
                    <a:lstStyle/>
                    <a:p>
                      <a:pPr algn="ctr"/>
                      <a:r>
                        <a:rPr lang="en-US" dirty="0"/>
                        <a:t>PKG-TAB4-APP6</a:t>
                      </a:r>
                    </a:p>
                  </a:txBody>
                  <a:tcPr/>
                </a:tc>
                <a:extLst>
                  <a:ext uri="{0D108BD9-81ED-4DB2-BD59-A6C34878D82A}">
                    <a16:rowId xmlns:a16="http://schemas.microsoft.com/office/drawing/2014/main" val="2403382000"/>
                  </a:ext>
                </a:extLst>
              </a:tr>
              <a:tr h="370840">
                <a:tc>
                  <a:txBody>
                    <a:bodyPr/>
                    <a:lstStyle/>
                    <a:p>
                      <a:r>
                        <a:rPr lang="en-US" dirty="0"/>
                        <a:t>Apple iPad Pro 10th Gen 11”</a:t>
                      </a:r>
                    </a:p>
                  </a:txBody>
                  <a:tcPr/>
                </a:tc>
                <a:tc>
                  <a:txBody>
                    <a:bodyPr/>
                    <a:lstStyle/>
                    <a:p>
                      <a:pPr algn="ctr"/>
                      <a:r>
                        <a:rPr lang="en-US" dirty="0"/>
                        <a:t>TC-406</a:t>
                      </a:r>
                    </a:p>
                  </a:txBody>
                  <a:tcPr/>
                </a:tc>
                <a:tc>
                  <a:txBody>
                    <a:bodyPr/>
                    <a:lstStyle/>
                    <a:p>
                      <a:pPr algn="ctr"/>
                      <a:r>
                        <a:rPr lang="en-US" dirty="0"/>
                        <a:t>PKG-TAB4-APP5</a:t>
                      </a:r>
                    </a:p>
                  </a:txBody>
                  <a:tcPr/>
                </a:tc>
                <a:extLst>
                  <a:ext uri="{0D108BD9-81ED-4DB2-BD59-A6C34878D82A}">
                    <a16:rowId xmlns:a16="http://schemas.microsoft.com/office/drawing/2014/main" val="802231819"/>
                  </a:ext>
                </a:extLst>
              </a:tr>
              <a:tr h="370840">
                <a:tc>
                  <a:txBody>
                    <a:bodyPr/>
                    <a:lstStyle/>
                    <a:p>
                      <a:r>
                        <a:rPr lang="en-US" dirty="0"/>
                        <a:t>Samsung Tab Active4 Pro (10")</a:t>
                      </a:r>
                    </a:p>
                  </a:txBody>
                  <a:tcPr/>
                </a:tc>
                <a:tc>
                  <a:txBody>
                    <a:bodyPr/>
                    <a:lstStyle/>
                    <a:p>
                      <a:pPr algn="ctr"/>
                      <a:r>
                        <a:rPr lang="en-US" dirty="0"/>
                        <a:t>TC-407</a:t>
                      </a:r>
                    </a:p>
                  </a:txBody>
                  <a:tcPr/>
                </a:tc>
                <a:tc>
                  <a:txBody>
                    <a:bodyPr/>
                    <a:lstStyle/>
                    <a:p>
                      <a:pPr algn="ctr"/>
                      <a:r>
                        <a:rPr lang="en-US" dirty="0"/>
                        <a:t>PKG-TAB4-SAM1</a:t>
                      </a:r>
                    </a:p>
                  </a:txBody>
                  <a:tcPr/>
                </a:tc>
                <a:extLst>
                  <a:ext uri="{0D108BD9-81ED-4DB2-BD59-A6C34878D82A}">
                    <a16:rowId xmlns:a16="http://schemas.microsoft.com/office/drawing/2014/main" val="1091047485"/>
                  </a:ext>
                </a:extLst>
              </a:tr>
              <a:tr h="370840">
                <a:tc>
                  <a:txBody>
                    <a:bodyPr/>
                    <a:lstStyle/>
                    <a:p>
                      <a:r>
                        <a:rPr lang="en-US" dirty="0"/>
                        <a:t>Samsung Galaxy Tab S9+/S10+</a:t>
                      </a:r>
                    </a:p>
                  </a:txBody>
                  <a:tcPr/>
                </a:tc>
                <a:tc>
                  <a:txBody>
                    <a:bodyPr/>
                    <a:lstStyle/>
                    <a:p>
                      <a:pPr algn="ctr"/>
                      <a:r>
                        <a:rPr lang="en-US" dirty="0"/>
                        <a:t>TC-408</a:t>
                      </a:r>
                    </a:p>
                  </a:txBody>
                  <a:tcPr/>
                </a:tc>
                <a:tc>
                  <a:txBody>
                    <a:bodyPr/>
                    <a:lstStyle/>
                    <a:p>
                      <a:pPr algn="ctr"/>
                      <a:r>
                        <a:rPr lang="en-US" dirty="0"/>
                        <a:t>PKG-TAB4-SAM2</a:t>
                      </a:r>
                    </a:p>
                  </a:txBody>
                  <a:tcPr/>
                </a:tc>
                <a:extLst>
                  <a:ext uri="{0D108BD9-81ED-4DB2-BD59-A6C34878D82A}">
                    <a16:rowId xmlns:a16="http://schemas.microsoft.com/office/drawing/2014/main" val="1561721506"/>
                  </a:ext>
                </a:extLst>
              </a:tr>
              <a:tr h="370840">
                <a:tc>
                  <a:txBody>
                    <a:bodyPr/>
                    <a:lstStyle/>
                    <a:p>
                      <a:r>
                        <a:rPr lang="en-US" dirty="0"/>
                        <a:t>Apple iPad Pro 11" (2nd - 4th Gen)</a:t>
                      </a:r>
                    </a:p>
                  </a:txBody>
                  <a:tcPr/>
                </a:tc>
                <a:tc>
                  <a:txBody>
                    <a:bodyPr/>
                    <a:lstStyle/>
                    <a:p>
                      <a:pPr algn="ctr"/>
                      <a:r>
                        <a:rPr lang="en-US" dirty="0"/>
                        <a:t>TC-409</a:t>
                      </a:r>
                    </a:p>
                  </a:txBody>
                  <a:tcPr/>
                </a:tc>
                <a:tc>
                  <a:txBody>
                    <a:bodyPr/>
                    <a:lstStyle/>
                    <a:p>
                      <a:pPr algn="ctr"/>
                      <a:r>
                        <a:rPr lang="en-US" dirty="0"/>
                        <a:t>PKG-TAB4-APP4</a:t>
                      </a:r>
                    </a:p>
                  </a:txBody>
                  <a:tcPr/>
                </a:tc>
                <a:extLst>
                  <a:ext uri="{0D108BD9-81ED-4DB2-BD59-A6C34878D82A}">
                    <a16:rowId xmlns:a16="http://schemas.microsoft.com/office/drawing/2014/main" val="1455692727"/>
                  </a:ext>
                </a:extLst>
              </a:tr>
            </a:tbl>
          </a:graphicData>
        </a:graphic>
      </p:graphicFrame>
    </p:spTree>
    <p:extLst>
      <p:ext uri="{BB962C8B-B14F-4D97-AF65-F5344CB8AC3E}">
        <p14:creationId xmlns:p14="http://schemas.microsoft.com/office/powerpoint/2010/main" val="3691184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FDF4D94-F181-E92B-7685-D7A2C2D5D910}"/>
              </a:ext>
            </a:extLst>
          </p:cNvPr>
          <p:cNvPicPr>
            <a:picLocks noChangeAspect="1"/>
          </p:cNvPicPr>
          <p:nvPr/>
        </p:nvPicPr>
        <p:blipFill>
          <a:blip r:embed="rId2"/>
          <a:stretch>
            <a:fillRect/>
          </a:stretch>
        </p:blipFill>
        <p:spPr>
          <a:xfrm>
            <a:off x="2574317" y="5215190"/>
            <a:ext cx="3065565" cy="4174652"/>
          </a:xfrm>
          <a:prstGeom prst="rect">
            <a:avLst/>
          </a:prstGeom>
        </p:spPr>
      </p:pic>
      <p:pic>
        <p:nvPicPr>
          <p:cNvPr id="4" name="Picture 3">
            <a:extLst>
              <a:ext uri="{FF2B5EF4-FFF2-40B4-BE49-F238E27FC236}">
                <a16:creationId xmlns:a16="http://schemas.microsoft.com/office/drawing/2014/main" id="{B4472604-EFAE-6108-BCC7-479366FEC2AF}"/>
              </a:ext>
            </a:extLst>
          </p:cNvPr>
          <p:cNvPicPr>
            <a:picLocks noChangeAspect="1"/>
          </p:cNvPicPr>
          <p:nvPr/>
        </p:nvPicPr>
        <p:blipFill>
          <a:blip r:embed="rId3"/>
          <a:stretch>
            <a:fillRect/>
          </a:stretch>
        </p:blipFill>
        <p:spPr>
          <a:xfrm>
            <a:off x="2215150" y="766055"/>
            <a:ext cx="2912435" cy="4404498"/>
          </a:xfrm>
          <a:prstGeom prst="rect">
            <a:avLst/>
          </a:prstGeom>
        </p:spPr>
      </p:pic>
      <p:sp>
        <p:nvSpPr>
          <p:cNvPr id="2" name="Title 1"/>
          <p:cNvSpPr>
            <a:spLocks noGrp="1"/>
          </p:cNvSpPr>
          <p:nvPr>
            <p:ph type="title" idx="4294967295"/>
          </p:nvPr>
        </p:nvSpPr>
        <p:spPr>
          <a:xfrm>
            <a:off x="534353" y="169565"/>
            <a:ext cx="6703695" cy="397042"/>
          </a:xfrm>
        </p:spPr>
        <p:txBody>
          <a:bodyPr>
            <a:noAutofit/>
          </a:bodyPr>
          <a:lstStyle/>
          <a:p>
            <a:r>
              <a:rPr lang="en-US" sz="2000" b="1" dirty="0">
                <a:latin typeface="+mn-lt"/>
              </a:rPr>
              <a:t>Parts Included </a:t>
            </a:r>
            <a:r>
              <a:rPr lang="en-US" sz="2000" b="1" i="1" dirty="0">
                <a:latin typeface="+mn-lt"/>
              </a:rPr>
              <a:t>(DS-TAB-401)</a:t>
            </a:r>
          </a:p>
        </p:txBody>
      </p:sp>
      <p:cxnSp>
        <p:nvCxnSpPr>
          <p:cNvPr id="5" name="Straight Connector 4"/>
          <p:cNvCxnSpPr/>
          <p:nvPr/>
        </p:nvCxnSpPr>
        <p:spPr>
          <a:xfrm flipV="1">
            <a:off x="672323" y="4499764"/>
            <a:ext cx="2127607" cy="143"/>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9" name="TextBox 18"/>
          <p:cNvSpPr txBox="1"/>
          <p:nvPr/>
        </p:nvSpPr>
        <p:spPr>
          <a:xfrm>
            <a:off x="644114" y="4225636"/>
            <a:ext cx="1222604" cy="276999"/>
          </a:xfrm>
          <a:prstGeom prst="rect">
            <a:avLst/>
          </a:prstGeom>
          <a:noFill/>
        </p:spPr>
        <p:txBody>
          <a:bodyPr wrap="square" rtlCol="0">
            <a:spAutoFit/>
          </a:bodyPr>
          <a:lstStyle/>
          <a:p>
            <a:r>
              <a:rPr lang="en-US" sz="1200" b="1" dirty="0">
                <a:solidFill>
                  <a:schemeClr val="accent2"/>
                </a:solidFill>
              </a:rPr>
              <a:t>Alignment Posts</a:t>
            </a:r>
          </a:p>
        </p:txBody>
      </p:sp>
      <p:sp>
        <p:nvSpPr>
          <p:cNvPr id="21" name="TextBox 20"/>
          <p:cNvSpPr txBox="1"/>
          <p:nvPr/>
        </p:nvSpPr>
        <p:spPr>
          <a:xfrm>
            <a:off x="550787" y="6738209"/>
            <a:ext cx="1890133" cy="894732"/>
          </a:xfrm>
          <a:prstGeom prst="rect">
            <a:avLst/>
          </a:prstGeom>
          <a:noFill/>
        </p:spPr>
        <p:txBody>
          <a:bodyPr wrap="none" rtlCol="0">
            <a:spAutoFit/>
          </a:bodyPr>
          <a:lstStyle/>
          <a:p>
            <a:pPr>
              <a:lnSpc>
                <a:spcPct val="150000"/>
              </a:lnSpc>
            </a:pPr>
            <a:r>
              <a:rPr lang="en-US" sz="1200" b="1" dirty="0">
                <a:solidFill>
                  <a:schemeClr val="accent2"/>
                </a:solidFill>
              </a:rPr>
              <a:t>Mounting Holes </a:t>
            </a:r>
            <a:r>
              <a:rPr lang="en-US" sz="1200" b="1" i="1" dirty="0">
                <a:solidFill>
                  <a:schemeClr val="accent2"/>
                </a:solidFill>
              </a:rPr>
              <a:t>(x4)</a:t>
            </a:r>
          </a:p>
          <a:p>
            <a:pPr>
              <a:lnSpc>
                <a:spcPct val="150000"/>
              </a:lnSpc>
            </a:pPr>
            <a:r>
              <a:rPr lang="en-US" sz="1200" b="1" i="1" dirty="0">
                <a:solidFill>
                  <a:schemeClr val="accent2"/>
                </a:solidFill>
              </a:rPr>
              <a:t>(VESA 75mm Hole Pattern)</a:t>
            </a:r>
          </a:p>
          <a:p>
            <a:pPr>
              <a:lnSpc>
                <a:spcPct val="150000"/>
              </a:lnSpc>
            </a:pPr>
            <a:r>
              <a:rPr lang="en-US" sz="1200" b="1" i="1" dirty="0">
                <a:solidFill>
                  <a:schemeClr val="accent2"/>
                </a:solidFill>
              </a:rPr>
              <a:t>M4 X 0.07mm THREAD</a:t>
            </a:r>
          </a:p>
        </p:txBody>
      </p:sp>
      <p:sp>
        <p:nvSpPr>
          <p:cNvPr id="25" name="Title 1"/>
          <p:cNvSpPr txBox="1">
            <a:spLocks/>
          </p:cNvSpPr>
          <p:nvPr/>
        </p:nvSpPr>
        <p:spPr>
          <a:xfrm>
            <a:off x="534353" y="582706"/>
            <a:ext cx="6703695" cy="397042"/>
          </a:xfrm>
          <a:prstGeom prst="rect">
            <a:avLst/>
          </a:prstGeom>
        </p:spPr>
        <p:txBody>
          <a:bodyPr vert="horz" lIns="91440" tIns="45720" rIns="91440" bIns="45720" rtlCol="0" anchor="ctr">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600" dirty="0">
                <a:latin typeface="+mn-lt"/>
              </a:rPr>
              <a:t>Docking Station</a:t>
            </a:r>
          </a:p>
        </p:txBody>
      </p:sp>
      <p:cxnSp>
        <p:nvCxnSpPr>
          <p:cNvPr id="30" name="Straight Connector 29"/>
          <p:cNvCxnSpPr>
            <a:cxnSpLocks/>
          </p:cNvCxnSpPr>
          <p:nvPr/>
        </p:nvCxnSpPr>
        <p:spPr>
          <a:xfrm>
            <a:off x="414528" y="1190308"/>
            <a:ext cx="2135381" cy="3441"/>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3" name="TextBox 32"/>
          <p:cNvSpPr txBox="1"/>
          <p:nvPr/>
        </p:nvSpPr>
        <p:spPr>
          <a:xfrm>
            <a:off x="410949" y="916750"/>
            <a:ext cx="891462" cy="276999"/>
          </a:xfrm>
          <a:prstGeom prst="rect">
            <a:avLst/>
          </a:prstGeom>
          <a:noFill/>
        </p:spPr>
        <p:txBody>
          <a:bodyPr wrap="none" rtlCol="0">
            <a:spAutoFit/>
          </a:bodyPr>
          <a:lstStyle/>
          <a:p>
            <a:r>
              <a:rPr lang="en-US" sz="1200" b="1" dirty="0">
                <a:solidFill>
                  <a:schemeClr val="accent2"/>
                </a:solidFill>
              </a:rPr>
              <a:t>Barrel Lock</a:t>
            </a:r>
          </a:p>
        </p:txBody>
      </p:sp>
      <p:cxnSp>
        <p:nvCxnSpPr>
          <p:cNvPr id="36" name="Straight Connector 35"/>
          <p:cNvCxnSpPr/>
          <p:nvPr/>
        </p:nvCxnSpPr>
        <p:spPr>
          <a:xfrm flipH="1">
            <a:off x="4386833" y="873073"/>
            <a:ext cx="171799" cy="72116"/>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7" name="TextBox 36"/>
          <p:cNvSpPr txBox="1"/>
          <p:nvPr/>
        </p:nvSpPr>
        <p:spPr>
          <a:xfrm>
            <a:off x="6174349" y="602570"/>
            <a:ext cx="1165063" cy="276999"/>
          </a:xfrm>
          <a:prstGeom prst="rect">
            <a:avLst/>
          </a:prstGeom>
          <a:noFill/>
        </p:spPr>
        <p:txBody>
          <a:bodyPr wrap="none" rtlCol="0">
            <a:spAutoFit/>
          </a:bodyPr>
          <a:lstStyle/>
          <a:p>
            <a:pPr algn="r"/>
            <a:r>
              <a:rPr lang="en-US" sz="1200" b="1" dirty="0">
                <a:solidFill>
                  <a:schemeClr val="accent2"/>
                </a:solidFill>
              </a:rPr>
              <a:t>Release Handle</a:t>
            </a:r>
          </a:p>
        </p:txBody>
      </p:sp>
      <p:cxnSp>
        <p:nvCxnSpPr>
          <p:cNvPr id="39" name="Straight Connector 38"/>
          <p:cNvCxnSpPr/>
          <p:nvPr/>
        </p:nvCxnSpPr>
        <p:spPr>
          <a:xfrm flipV="1">
            <a:off x="418107" y="1831073"/>
            <a:ext cx="2124863" cy="9259"/>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2" name="TextBox 41"/>
          <p:cNvSpPr txBox="1"/>
          <p:nvPr/>
        </p:nvSpPr>
        <p:spPr>
          <a:xfrm>
            <a:off x="414528" y="1554074"/>
            <a:ext cx="1219373" cy="276999"/>
          </a:xfrm>
          <a:prstGeom prst="rect">
            <a:avLst/>
          </a:prstGeom>
          <a:noFill/>
        </p:spPr>
        <p:txBody>
          <a:bodyPr wrap="none" rtlCol="0">
            <a:spAutoFit/>
          </a:bodyPr>
          <a:lstStyle/>
          <a:p>
            <a:r>
              <a:rPr lang="en-US" sz="1200" b="1" dirty="0">
                <a:solidFill>
                  <a:schemeClr val="accent2"/>
                </a:solidFill>
              </a:rPr>
              <a:t>Alignment Posts</a:t>
            </a:r>
          </a:p>
        </p:txBody>
      </p:sp>
      <p:cxnSp>
        <p:nvCxnSpPr>
          <p:cNvPr id="43" name="Straight Connector 42"/>
          <p:cNvCxnSpPr>
            <a:cxnSpLocks/>
          </p:cNvCxnSpPr>
          <p:nvPr/>
        </p:nvCxnSpPr>
        <p:spPr>
          <a:xfrm flipH="1">
            <a:off x="4472732" y="4051130"/>
            <a:ext cx="2765316" cy="20911"/>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470054" y="4822455"/>
            <a:ext cx="1396664" cy="276999"/>
          </a:xfrm>
          <a:prstGeom prst="rect">
            <a:avLst/>
          </a:prstGeom>
          <a:noFill/>
        </p:spPr>
        <p:txBody>
          <a:bodyPr wrap="none" rtlCol="0">
            <a:spAutoFit/>
          </a:bodyPr>
          <a:lstStyle/>
          <a:p>
            <a:pPr algn="r"/>
            <a:r>
              <a:rPr lang="en-US" sz="1200" b="1" dirty="0">
                <a:solidFill>
                  <a:schemeClr val="accent2"/>
                </a:solidFill>
              </a:rPr>
              <a:t>Docking Connector</a:t>
            </a:r>
          </a:p>
        </p:txBody>
      </p:sp>
      <p:sp>
        <p:nvSpPr>
          <p:cNvPr id="41" name="TextBox 40"/>
          <p:cNvSpPr txBox="1"/>
          <p:nvPr/>
        </p:nvSpPr>
        <p:spPr>
          <a:xfrm>
            <a:off x="5884967" y="3804006"/>
            <a:ext cx="1472070" cy="276999"/>
          </a:xfrm>
          <a:prstGeom prst="rect">
            <a:avLst/>
          </a:prstGeom>
          <a:noFill/>
        </p:spPr>
        <p:txBody>
          <a:bodyPr wrap="none" rtlCol="0">
            <a:spAutoFit/>
          </a:bodyPr>
          <a:lstStyle/>
          <a:p>
            <a:r>
              <a:rPr lang="en-US" sz="1200" b="1" dirty="0">
                <a:solidFill>
                  <a:schemeClr val="accent2"/>
                </a:solidFill>
              </a:rPr>
              <a:t>LED Power Indicator</a:t>
            </a:r>
          </a:p>
        </p:txBody>
      </p:sp>
      <p:cxnSp>
        <p:nvCxnSpPr>
          <p:cNvPr id="46" name="Straight Connector 45"/>
          <p:cNvCxnSpPr>
            <a:cxnSpLocks/>
          </p:cNvCxnSpPr>
          <p:nvPr/>
        </p:nvCxnSpPr>
        <p:spPr>
          <a:xfrm flipH="1">
            <a:off x="4558632" y="873073"/>
            <a:ext cx="2777979"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54" name="Straight Connector 53"/>
          <p:cNvCxnSpPr>
            <a:cxnSpLocks/>
          </p:cNvCxnSpPr>
          <p:nvPr/>
        </p:nvCxnSpPr>
        <p:spPr>
          <a:xfrm flipV="1">
            <a:off x="2574318" y="4548271"/>
            <a:ext cx="832949" cy="551183"/>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7" name="Straight Connector 56"/>
          <p:cNvCxnSpPr/>
          <p:nvPr/>
        </p:nvCxnSpPr>
        <p:spPr>
          <a:xfrm flipH="1">
            <a:off x="470054" y="5099454"/>
            <a:ext cx="2131800" cy="0"/>
          </a:xfrm>
          <a:prstGeom prst="line">
            <a:avLst/>
          </a:prstGeom>
        </p:spPr>
        <p:style>
          <a:lnRef idx="3">
            <a:schemeClr val="accent2"/>
          </a:lnRef>
          <a:fillRef idx="0">
            <a:schemeClr val="accent2"/>
          </a:fillRef>
          <a:effectRef idx="2">
            <a:schemeClr val="accent2"/>
          </a:effectRef>
          <a:fontRef idx="minor">
            <a:schemeClr val="tx1"/>
          </a:fontRef>
        </p:style>
      </p:cxnSp>
      <p:sp>
        <p:nvSpPr>
          <p:cNvPr id="64" name="TextBox 63"/>
          <p:cNvSpPr txBox="1"/>
          <p:nvPr/>
        </p:nvSpPr>
        <p:spPr>
          <a:xfrm>
            <a:off x="406088" y="2328221"/>
            <a:ext cx="896143" cy="276999"/>
          </a:xfrm>
          <a:prstGeom prst="rect">
            <a:avLst/>
          </a:prstGeom>
          <a:noFill/>
        </p:spPr>
        <p:txBody>
          <a:bodyPr wrap="none" rtlCol="0">
            <a:spAutoFit/>
          </a:bodyPr>
          <a:lstStyle/>
          <a:p>
            <a:r>
              <a:rPr lang="en-US" sz="1200" b="1" dirty="0">
                <a:solidFill>
                  <a:schemeClr val="accent2"/>
                </a:solidFill>
              </a:rPr>
              <a:t>Latch Hook</a:t>
            </a:r>
          </a:p>
        </p:txBody>
      </p:sp>
      <p:cxnSp>
        <p:nvCxnSpPr>
          <p:cNvPr id="65" name="Straight Connector 64"/>
          <p:cNvCxnSpPr>
            <a:cxnSpLocks/>
          </p:cNvCxnSpPr>
          <p:nvPr/>
        </p:nvCxnSpPr>
        <p:spPr>
          <a:xfrm flipV="1">
            <a:off x="1977690" y="1973332"/>
            <a:ext cx="691768" cy="626567"/>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6" name="Straight Connector 65"/>
          <p:cNvCxnSpPr>
            <a:cxnSpLocks/>
          </p:cNvCxnSpPr>
          <p:nvPr/>
        </p:nvCxnSpPr>
        <p:spPr>
          <a:xfrm flipH="1">
            <a:off x="411170" y="2599899"/>
            <a:ext cx="1566520" cy="1843"/>
          </a:xfrm>
          <a:prstGeom prst="line">
            <a:avLst/>
          </a:prstGeom>
        </p:spPr>
        <p:style>
          <a:lnRef idx="3">
            <a:schemeClr val="accent2"/>
          </a:lnRef>
          <a:fillRef idx="0">
            <a:schemeClr val="accent2"/>
          </a:fillRef>
          <a:effectRef idx="2">
            <a:schemeClr val="accent2"/>
          </a:effectRef>
          <a:fontRef idx="minor">
            <a:schemeClr val="tx1"/>
          </a:fontRef>
        </p:style>
      </p:cxnSp>
      <p:cxnSp>
        <p:nvCxnSpPr>
          <p:cNvPr id="24" name="Straight Connector 23">
            <a:extLst>
              <a:ext uri="{FF2B5EF4-FFF2-40B4-BE49-F238E27FC236}">
                <a16:creationId xmlns:a16="http://schemas.microsoft.com/office/drawing/2014/main" id="{1D410456-C6CE-4C29-D0DD-8FDB531886DE}"/>
              </a:ext>
            </a:extLst>
          </p:cNvPr>
          <p:cNvCxnSpPr>
            <a:cxnSpLocks/>
          </p:cNvCxnSpPr>
          <p:nvPr/>
        </p:nvCxnSpPr>
        <p:spPr>
          <a:xfrm flipH="1">
            <a:off x="4780672" y="7967946"/>
            <a:ext cx="2453263" cy="0"/>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7" name="TextBox 26">
            <a:extLst>
              <a:ext uri="{FF2B5EF4-FFF2-40B4-BE49-F238E27FC236}">
                <a16:creationId xmlns:a16="http://schemas.microsoft.com/office/drawing/2014/main" id="{40BC8D12-FB55-9566-00BE-A43EC7BA32F6}"/>
              </a:ext>
            </a:extLst>
          </p:cNvPr>
          <p:cNvSpPr txBox="1"/>
          <p:nvPr/>
        </p:nvSpPr>
        <p:spPr>
          <a:xfrm>
            <a:off x="6718345" y="7699992"/>
            <a:ext cx="515590" cy="276999"/>
          </a:xfrm>
          <a:prstGeom prst="rect">
            <a:avLst/>
          </a:prstGeom>
          <a:noFill/>
        </p:spPr>
        <p:txBody>
          <a:bodyPr wrap="none" rtlCol="0">
            <a:spAutoFit/>
          </a:bodyPr>
          <a:lstStyle/>
          <a:p>
            <a:r>
              <a:rPr lang="en-US" sz="1200" b="1" dirty="0">
                <a:solidFill>
                  <a:schemeClr val="accent2"/>
                </a:solidFill>
              </a:rPr>
              <a:t>Ports</a:t>
            </a:r>
          </a:p>
        </p:txBody>
      </p:sp>
      <p:cxnSp>
        <p:nvCxnSpPr>
          <p:cNvPr id="31" name="Straight Connector 30">
            <a:extLst>
              <a:ext uri="{FF2B5EF4-FFF2-40B4-BE49-F238E27FC236}">
                <a16:creationId xmlns:a16="http://schemas.microsoft.com/office/drawing/2014/main" id="{CBC8438D-D17E-BFF6-4282-90583D50843A}"/>
              </a:ext>
            </a:extLst>
          </p:cNvPr>
          <p:cNvCxnSpPr>
            <a:cxnSpLocks/>
          </p:cNvCxnSpPr>
          <p:nvPr/>
        </p:nvCxnSpPr>
        <p:spPr>
          <a:xfrm flipH="1" flipV="1">
            <a:off x="3241829" y="8186801"/>
            <a:ext cx="1538843" cy="197701"/>
          </a:xfrm>
          <a:prstGeom prst="line">
            <a:avLst/>
          </a:prstGeom>
        </p:spPr>
        <p:style>
          <a:lnRef idx="3">
            <a:schemeClr val="accent2"/>
          </a:lnRef>
          <a:fillRef idx="0">
            <a:schemeClr val="accent2"/>
          </a:fillRef>
          <a:effectRef idx="2">
            <a:schemeClr val="accent2"/>
          </a:effectRef>
          <a:fontRef idx="minor">
            <a:schemeClr val="tx1"/>
          </a:fontRef>
        </p:style>
      </p:cxnSp>
      <p:cxnSp>
        <p:nvCxnSpPr>
          <p:cNvPr id="40" name="Straight Connector 39">
            <a:extLst>
              <a:ext uri="{FF2B5EF4-FFF2-40B4-BE49-F238E27FC236}">
                <a16:creationId xmlns:a16="http://schemas.microsoft.com/office/drawing/2014/main" id="{13C8842D-1670-5744-7703-C541FF59F78B}"/>
              </a:ext>
            </a:extLst>
          </p:cNvPr>
          <p:cNvCxnSpPr>
            <a:cxnSpLocks/>
          </p:cNvCxnSpPr>
          <p:nvPr/>
        </p:nvCxnSpPr>
        <p:spPr>
          <a:xfrm flipH="1" flipV="1">
            <a:off x="3241828" y="7671672"/>
            <a:ext cx="1538843" cy="197701"/>
          </a:xfrm>
          <a:prstGeom prst="line">
            <a:avLst/>
          </a:prstGeom>
        </p:spPr>
        <p:style>
          <a:lnRef idx="3">
            <a:schemeClr val="accent2"/>
          </a:lnRef>
          <a:fillRef idx="0">
            <a:schemeClr val="accent2"/>
          </a:fillRef>
          <a:effectRef idx="2">
            <a:schemeClr val="accent2"/>
          </a:effectRef>
          <a:fontRef idx="minor">
            <a:schemeClr val="tx1"/>
          </a:fontRef>
        </p:style>
      </p:cxnSp>
      <p:cxnSp>
        <p:nvCxnSpPr>
          <p:cNvPr id="47" name="Straight Connector 46">
            <a:extLst>
              <a:ext uri="{FF2B5EF4-FFF2-40B4-BE49-F238E27FC236}">
                <a16:creationId xmlns:a16="http://schemas.microsoft.com/office/drawing/2014/main" id="{D9278DF4-AD30-B12C-CF90-6BAEB464C560}"/>
              </a:ext>
            </a:extLst>
          </p:cNvPr>
          <p:cNvCxnSpPr>
            <a:cxnSpLocks/>
          </p:cNvCxnSpPr>
          <p:nvPr/>
        </p:nvCxnSpPr>
        <p:spPr>
          <a:xfrm flipV="1">
            <a:off x="3241828" y="7670498"/>
            <a:ext cx="0" cy="515129"/>
          </a:xfrm>
          <a:prstGeom prst="line">
            <a:avLst/>
          </a:prstGeom>
        </p:spPr>
        <p:style>
          <a:lnRef idx="3">
            <a:schemeClr val="accent2"/>
          </a:lnRef>
          <a:fillRef idx="0">
            <a:schemeClr val="accent2"/>
          </a:fillRef>
          <a:effectRef idx="2">
            <a:schemeClr val="accent2"/>
          </a:effectRef>
          <a:fontRef idx="minor">
            <a:schemeClr val="tx1"/>
          </a:fontRef>
        </p:style>
      </p:cxnSp>
      <p:cxnSp>
        <p:nvCxnSpPr>
          <p:cNvPr id="50" name="Straight Connector 49">
            <a:extLst>
              <a:ext uri="{FF2B5EF4-FFF2-40B4-BE49-F238E27FC236}">
                <a16:creationId xmlns:a16="http://schemas.microsoft.com/office/drawing/2014/main" id="{6D8FF870-131C-6720-61A7-E82244AD7F08}"/>
              </a:ext>
            </a:extLst>
          </p:cNvPr>
          <p:cNvCxnSpPr>
            <a:cxnSpLocks/>
          </p:cNvCxnSpPr>
          <p:nvPr/>
        </p:nvCxnSpPr>
        <p:spPr>
          <a:xfrm flipV="1">
            <a:off x="4780671" y="7869373"/>
            <a:ext cx="0" cy="515129"/>
          </a:xfrm>
          <a:prstGeom prst="line">
            <a:avLst/>
          </a:prstGeom>
        </p:spPr>
        <p:style>
          <a:lnRef idx="3">
            <a:schemeClr val="accent2"/>
          </a:lnRef>
          <a:fillRef idx="0">
            <a:schemeClr val="accent2"/>
          </a:fillRef>
          <a:effectRef idx="2">
            <a:schemeClr val="accent2"/>
          </a:effectRef>
          <a:fontRef idx="minor">
            <a:schemeClr val="tx1"/>
          </a:fontRef>
        </p:style>
      </p:cxnSp>
      <p:cxnSp>
        <p:nvCxnSpPr>
          <p:cNvPr id="51" name="Straight Connector 50">
            <a:extLst>
              <a:ext uri="{FF2B5EF4-FFF2-40B4-BE49-F238E27FC236}">
                <a16:creationId xmlns:a16="http://schemas.microsoft.com/office/drawing/2014/main" id="{F11D4B73-C5C9-A149-E5B0-5C2BB4D89702}"/>
              </a:ext>
            </a:extLst>
          </p:cNvPr>
          <p:cNvCxnSpPr>
            <a:cxnSpLocks/>
          </p:cNvCxnSpPr>
          <p:nvPr/>
        </p:nvCxnSpPr>
        <p:spPr>
          <a:xfrm flipH="1" flipV="1">
            <a:off x="3299669" y="6949195"/>
            <a:ext cx="1173063" cy="140241"/>
          </a:xfrm>
          <a:prstGeom prst="line">
            <a:avLst/>
          </a:prstGeom>
          <a:ln>
            <a:prstDash val="sysDash"/>
          </a:ln>
        </p:spPr>
        <p:style>
          <a:lnRef idx="3">
            <a:schemeClr val="accent2"/>
          </a:lnRef>
          <a:fillRef idx="0">
            <a:schemeClr val="accent2"/>
          </a:fillRef>
          <a:effectRef idx="2">
            <a:schemeClr val="accent2"/>
          </a:effectRef>
          <a:fontRef idx="minor">
            <a:schemeClr val="tx1"/>
          </a:fontRef>
        </p:style>
      </p:cxnSp>
      <p:cxnSp>
        <p:nvCxnSpPr>
          <p:cNvPr id="56" name="Straight Connector 55">
            <a:extLst>
              <a:ext uri="{FF2B5EF4-FFF2-40B4-BE49-F238E27FC236}">
                <a16:creationId xmlns:a16="http://schemas.microsoft.com/office/drawing/2014/main" id="{9C4BF6EB-6F38-A950-617C-69555F62DCBC}"/>
              </a:ext>
            </a:extLst>
          </p:cNvPr>
          <p:cNvCxnSpPr>
            <a:cxnSpLocks/>
          </p:cNvCxnSpPr>
          <p:nvPr/>
        </p:nvCxnSpPr>
        <p:spPr>
          <a:xfrm>
            <a:off x="4472732" y="7089436"/>
            <a:ext cx="96279" cy="1152499"/>
          </a:xfrm>
          <a:prstGeom prst="line">
            <a:avLst/>
          </a:prstGeom>
          <a:ln>
            <a:prstDash val="sysDash"/>
          </a:ln>
        </p:spPr>
        <p:style>
          <a:lnRef idx="3">
            <a:schemeClr val="accent2"/>
          </a:lnRef>
          <a:fillRef idx="0">
            <a:schemeClr val="accent2"/>
          </a:fillRef>
          <a:effectRef idx="2">
            <a:schemeClr val="accent2"/>
          </a:effectRef>
          <a:fontRef idx="minor">
            <a:schemeClr val="tx1"/>
          </a:fontRef>
        </p:style>
      </p:cxnSp>
      <p:cxnSp>
        <p:nvCxnSpPr>
          <p:cNvPr id="60" name="Straight Connector 59">
            <a:extLst>
              <a:ext uri="{FF2B5EF4-FFF2-40B4-BE49-F238E27FC236}">
                <a16:creationId xmlns:a16="http://schemas.microsoft.com/office/drawing/2014/main" id="{79B5CC78-C0F5-9D38-CBB4-7F8377115074}"/>
              </a:ext>
            </a:extLst>
          </p:cNvPr>
          <p:cNvCxnSpPr>
            <a:cxnSpLocks/>
          </p:cNvCxnSpPr>
          <p:nvPr/>
        </p:nvCxnSpPr>
        <p:spPr>
          <a:xfrm>
            <a:off x="3327086" y="6949195"/>
            <a:ext cx="96279" cy="1152499"/>
          </a:xfrm>
          <a:prstGeom prst="line">
            <a:avLst/>
          </a:prstGeom>
          <a:ln>
            <a:prstDash val="sysDash"/>
          </a:ln>
        </p:spPr>
        <p:style>
          <a:lnRef idx="3">
            <a:schemeClr val="accent2"/>
          </a:lnRef>
          <a:fillRef idx="0">
            <a:schemeClr val="accent2"/>
          </a:fillRef>
          <a:effectRef idx="2">
            <a:schemeClr val="accent2"/>
          </a:effectRef>
          <a:fontRef idx="minor">
            <a:schemeClr val="tx1"/>
          </a:fontRef>
        </p:style>
      </p:cxnSp>
      <p:cxnSp>
        <p:nvCxnSpPr>
          <p:cNvPr id="62" name="Straight Connector 61">
            <a:extLst>
              <a:ext uri="{FF2B5EF4-FFF2-40B4-BE49-F238E27FC236}">
                <a16:creationId xmlns:a16="http://schemas.microsoft.com/office/drawing/2014/main" id="{FF0D5EF9-20FA-0229-38BC-2EF8CACD2E0C}"/>
              </a:ext>
            </a:extLst>
          </p:cNvPr>
          <p:cNvCxnSpPr>
            <a:cxnSpLocks/>
          </p:cNvCxnSpPr>
          <p:nvPr/>
        </p:nvCxnSpPr>
        <p:spPr>
          <a:xfrm flipH="1" flipV="1">
            <a:off x="3424717" y="8088227"/>
            <a:ext cx="1173063" cy="140241"/>
          </a:xfrm>
          <a:prstGeom prst="line">
            <a:avLst/>
          </a:prstGeom>
          <a:ln>
            <a:prstDash val="sysDash"/>
          </a:ln>
        </p:spPr>
        <p:style>
          <a:lnRef idx="3">
            <a:schemeClr val="accent2"/>
          </a:lnRef>
          <a:fillRef idx="0">
            <a:schemeClr val="accent2"/>
          </a:fillRef>
          <a:effectRef idx="2">
            <a:schemeClr val="accent2"/>
          </a:effectRef>
          <a:fontRef idx="minor">
            <a:schemeClr val="tx1"/>
          </a:fontRef>
        </p:style>
      </p:cxnSp>
      <p:cxnSp>
        <p:nvCxnSpPr>
          <p:cNvPr id="63" name="Straight Connector 62">
            <a:extLst>
              <a:ext uri="{FF2B5EF4-FFF2-40B4-BE49-F238E27FC236}">
                <a16:creationId xmlns:a16="http://schemas.microsoft.com/office/drawing/2014/main" id="{A7337A91-E834-FAA8-5DB2-74E2D9EBB6D2}"/>
              </a:ext>
            </a:extLst>
          </p:cNvPr>
          <p:cNvCxnSpPr/>
          <p:nvPr/>
        </p:nvCxnSpPr>
        <p:spPr>
          <a:xfrm flipV="1">
            <a:off x="1214623" y="7352927"/>
            <a:ext cx="2127607" cy="143"/>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7" name="Straight Connector 66">
            <a:extLst>
              <a:ext uri="{FF2B5EF4-FFF2-40B4-BE49-F238E27FC236}">
                <a16:creationId xmlns:a16="http://schemas.microsoft.com/office/drawing/2014/main" id="{F9751659-8A30-76DE-C907-DE9A9AC64E46}"/>
              </a:ext>
            </a:extLst>
          </p:cNvPr>
          <p:cNvCxnSpPr>
            <a:cxnSpLocks/>
          </p:cNvCxnSpPr>
          <p:nvPr/>
        </p:nvCxnSpPr>
        <p:spPr>
          <a:xfrm flipH="1">
            <a:off x="4891761" y="9029700"/>
            <a:ext cx="993206" cy="0"/>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2" name="Straight Connector 71">
            <a:extLst>
              <a:ext uri="{FF2B5EF4-FFF2-40B4-BE49-F238E27FC236}">
                <a16:creationId xmlns:a16="http://schemas.microsoft.com/office/drawing/2014/main" id="{1C258F5F-F052-8853-2EB1-0DE5A32E3F63}"/>
              </a:ext>
            </a:extLst>
          </p:cNvPr>
          <p:cNvCxnSpPr>
            <a:cxnSpLocks/>
          </p:cNvCxnSpPr>
          <p:nvPr/>
        </p:nvCxnSpPr>
        <p:spPr>
          <a:xfrm flipH="1">
            <a:off x="4914984" y="7631007"/>
            <a:ext cx="425201" cy="0"/>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6" name="Straight Connector 75">
            <a:extLst>
              <a:ext uri="{FF2B5EF4-FFF2-40B4-BE49-F238E27FC236}">
                <a16:creationId xmlns:a16="http://schemas.microsoft.com/office/drawing/2014/main" id="{00C7CD59-022A-AB88-6894-A0DF7AE16D88}"/>
              </a:ext>
            </a:extLst>
          </p:cNvPr>
          <p:cNvCxnSpPr>
            <a:cxnSpLocks/>
          </p:cNvCxnSpPr>
          <p:nvPr/>
        </p:nvCxnSpPr>
        <p:spPr>
          <a:xfrm flipH="1" flipV="1">
            <a:off x="4418331" y="6781589"/>
            <a:ext cx="2300014" cy="5475"/>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2" name="Straight Connector 81">
            <a:extLst>
              <a:ext uri="{FF2B5EF4-FFF2-40B4-BE49-F238E27FC236}">
                <a16:creationId xmlns:a16="http://schemas.microsoft.com/office/drawing/2014/main" id="{94697823-808F-FFD3-26D8-60B904ADD6DF}"/>
              </a:ext>
            </a:extLst>
          </p:cNvPr>
          <p:cNvCxnSpPr>
            <a:cxnSpLocks/>
          </p:cNvCxnSpPr>
          <p:nvPr/>
        </p:nvCxnSpPr>
        <p:spPr>
          <a:xfrm flipV="1">
            <a:off x="5340185" y="6781589"/>
            <a:ext cx="0" cy="872322"/>
          </a:xfrm>
          <a:prstGeom prst="line">
            <a:avLst/>
          </a:prstGeom>
        </p:spPr>
        <p:style>
          <a:lnRef idx="3">
            <a:schemeClr val="accent2"/>
          </a:lnRef>
          <a:fillRef idx="0">
            <a:schemeClr val="accent2"/>
          </a:fillRef>
          <a:effectRef idx="2">
            <a:schemeClr val="accent2"/>
          </a:effectRef>
          <a:fontRef idx="minor">
            <a:schemeClr val="tx1"/>
          </a:fontRef>
        </p:style>
      </p:cxnSp>
      <p:cxnSp>
        <p:nvCxnSpPr>
          <p:cNvPr id="85" name="Straight Connector 84">
            <a:extLst>
              <a:ext uri="{FF2B5EF4-FFF2-40B4-BE49-F238E27FC236}">
                <a16:creationId xmlns:a16="http://schemas.microsoft.com/office/drawing/2014/main" id="{EA054DD6-CC9A-A138-35AF-C6C192AE0FE4}"/>
              </a:ext>
            </a:extLst>
          </p:cNvPr>
          <p:cNvCxnSpPr>
            <a:cxnSpLocks/>
          </p:cNvCxnSpPr>
          <p:nvPr/>
        </p:nvCxnSpPr>
        <p:spPr>
          <a:xfrm flipH="1" flipV="1">
            <a:off x="5855390" y="6781589"/>
            <a:ext cx="34760" cy="2248111"/>
          </a:xfrm>
          <a:prstGeom prst="line">
            <a:avLst/>
          </a:prstGeom>
        </p:spPr>
        <p:style>
          <a:lnRef idx="3">
            <a:schemeClr val="accent2"/>
          </a:lnRef>
          <a:fillRef idx="0">
            <a:schemeClr val="accent2"/>
          </a:fillRef>
          <a:effectRef idx="2">
            <a:schemeClr val="accent2"/>
          </a:effectRef>
          <a:fontRef idx="minor">
            <a:schemeClr val="tx1"/>
          </a:fontRef>
        </p:style>
      </p:cxnSp>
      <p:sp>
        <p:nvSpPr>
          <p:cNvPr id="87" name="TextBox 86">
            <a:extLst>
              <a:ext uri="{FF2B5EF4-FFF2-40B4-BE49-F238E27FC236}">
                <a16:creationId xmlns:a16="http://schemas.microsoft.com/office/drawing/2014/main" id="{89DF0D4E-B64B-FDA7-4C1A-2C333918571D}"/>
              </a:ext>
            </a:extLst>
          </p:cNvPr>
          <p:cNvSpPr txBox="1"/>
          <p:nvPr/>
        </p:nvSpPr>
        <p:spPr>
          <a:xfrm>
            <a:off x="5597595" y="6522751"/>
            <a:ext cx="1951112" cy="276999"/>
          </a:xfrm>
          <a:prstGeom prst="rect">
            <a:avLst/>
          </a:prstGeom>
          <a:noFill/>
        </p:spPr>
        <p:txBody>
          <a:bodyPr wrap="none" rtlCol="0">
            <a:spAutoFit/>
          </a:bodyPr>
          <a:lstStyle/>
          <a:p>
            <a:r>
              <a:rPr lang="en-US" sz="1200" b="1" dirty="0">
                <a:solidFill>
                  <a:schemeClr val="accent2"/>
                </a:solidFill>
              </a:rPr>
              <a:t>Cable Routing Features (6X)</a:t>
            </a:r>
          </a:p>
        </p:txBody>
      </p:sp>
    </p:spTree>
    <p:extLst>
      <p:ext uri="{BB962C8B-B14F-4D97-AF65-F5344CB8AC3E}">
        <p14:creationId xmlns:p14="http://schemas.microsoft.com/office/powerpoint/2010/main" val="4131801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1FC144-662A-5D67-A765-708FC8007AB0}"/>
              </a:ext>
            </a:extLst>
          </p:cNvPr>
          <p:cNvPicPr>
            <a:picLocks noChangeAspect="1"/>
          </p:cNvPicPr>
          <p:nvPr/>
        </p:nvPicPr>
        <p:blipFill>
          <a:blip r:embed="rId2"/>
          <a:stretch>
            <a:fillRect/>
          </a:stretch>
        </p:blipFill>
        <p:spPr>
          <a:xfrm>
            <a:off x="2027935" y="4919876"/>
            <a:ext cx="3321164" cy="4514290"/>
          </a:xfrm>
          <a:prstGeom prst="rect">
            <a:avLst/>
          </a:prstGeom>
        </p:spPr>
      </p:pic>
      <p:sp>
        <p:nvSpPr>
          <p:cNvPr id="2" name="Title 1"/>
          <p:cNvSpPr>
            <a:spLocks noGrp="1"/>
          </p:cNvSpPr>
          <p:nvPr>
            <p:ph type="title" idx="4294967295"/>
          </p:nvPr>
        </p:nvSpPr>
        <p:spPr>
          <a:xfrm>
            <a:off x="534353" y="169565"/>
            <a:ext cx="6703695" cy="397042"/>
          </a:xfrm>
        </p:spPr>
        <p:txBody>
          <a:bodyPr>
            <a:noAutofit/>
          </a:bodyPr>
          <a:lstStyle/>
          <a:p>
            <a:r>
              <a:rPr lang="en-US" sz="2000" b="1" dirty="0">
                <a:latin typeface="+mn-lt"/>
              </a:rPr>
              <a:t>Parts Included </a:t>
            </a:r>
            <a:r>
              <a:rPr lang="en-US" sz="2000" b="1" i="1" dirty="0"/>
              <a:t>(DS-TAB-401)</a:t>
            </a:r>
            <a:r>
              <a:rPr lang="en-US" sz="2000" b="1" dirty="0">
                <a:latin typeface="+mn-lt"/>
              </a:rPr>
              <a:t> </a:t>
            </a:r>
            <a:r>
              <a:rPr lang="en-US" sz="2000" i="1" dirty="0">
                <a:latin typeface="+mn-lt"/>
              </a:rPr>
              <a:t>(continued)</a:t>
            </a:r>
          </a:p>
        </p:txBody>
      </p:sp>
      <p:sp>
        <p:nvSpPr>
          <p:cNvPr id="25" name="Title 1"/>
          <p:cNvSpPr txBox="1">
            <a:spLocks/>
          </p:cNvSpPr>
          <p:nvPr/>
        </p:nvSpPr>
        <p:spPr>
          <a:xfrm>
            <a:off x="534353" y="582706"/>
            <a:ext cx="6703695" cy="397042"/>
          </a:xfrm>
          <a:prstGeom prst="rect">
            <a:avLst/>
          </a:prstGeom>
        </p:spPr>
        <p:txBody>
          <a:bodyPr vert="horz" lIns="91440" tIns="45720" rIns="91440" bIns="45720" rtlCol="0" anchor="ctr">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600" dirty="0">
                <a:latin typeface="+mn-lt"/>
              </a:rPr>
              <a:t>Hardware Kit </a:t>
            </a:r>
            <a:r>
              <a:rPr lang="en-US" sz="1600" i="1" dirty="0">
                <a:latin typeface="+mn-lt"/>
              </a:rPr>
              <a:t>(HWK-0042)</a:t>
            </a:r>
          </a:p>
        </p:txBody>
      </p:sp>
      <p:sp>
        <p:nvSpPr>
          <p:cNvPr id="3" name="TextBox 2"/>
          <p:cNvSpPr txBox="1"/>
          <p:nvPr/>
        </p:nvSpPr>
        <p:spPr>
          <a:xfrm>
            <a:off x="534353" y="995847"/>
            <a:ext cx="4291944" cy="2123658"/>
          </a:xfrm>
          <a:prstGeom prst="rect">
            <a:avLst/>
          </a:prstGeom>
          <a:noFill/>
        </p:spPr>
        <p:txBody>
          <a:bodyPr wrap="none" rtlCol="0">
            <a:spAutoFit/>
          </a:bodyPr>
          <a:lstStyle/>
          <a:p>
            <a:r>
              <a:rPr lang="en-US" sz="1200" dirty="0"/>
              <a:t>This Hardware Kit includes:</a:t>
            </a:r>
          </a:p>
          <a:p>
            <a:r>
              <a:rPr lang="en-US" sz="1200" dirty="0"/>
              <a:t>         1.  Zip Ties (5)</a:t>
            </a:r>
          </a:p>
          <a:p>
            <a:r>
              <a:rPr lang="en-US" sz="1200" dirty="0"/>
              <a:t>         2.  Keys (2)</a:t>
            </a:r>
          </a:p>
          <a:p>
            <a:r>
              <a:rPr lang="en-US" sz="1200" dirty="0"/>
              <a:t>         3.  M4 x 0.7 x 12mm Long Screws (5)</a:t>
            </a:r>
          </a:p>
          <a:p>
            <a:r>
              <a:rPr lang="en-US" sz="1200" dirty="0"/>
              <a:t>         4.  Flat Washers, M4 (5)</a:t>
            </a:r>
          </a:p>
          <a:p>
            <a:r>
              <a:rPr lang="en-US" sz="1200" dirty="0"/>
              <a:t>         5.  Lock Washers, M4 (5)</a:t>
            </a:r>
          </a:p>
          <a:p>
            <a:endParaRPr lang="en-US" sz="1200" dirty="0"/>
          </a:p>
          <a:p>
            <a:r>
              <a:rPr lang="en-US" sz="1200" dirty="0"/>
              <a:t>Tools required for installation:</a:t>
            </a:r>
          </a:p>
          <a:p>
            <a:r>
              <a:rPr lang="en-US" sz="1200" dirty="0"/>
              <a:t>         •  #2 Phillips</a:t>
            </a:r>
          </a:p>
          <a:p>
            <a:r>
              <a:rPr lang="en-US" sz="1200" dirty="0"/>
              <a:t>                 (For attaching Docking Station to VESA 75mm</a:t>
            </a:r>
          </a:p>
          <a:p>
            <a:r>
              <a:rPr lang="en-US" sz="1200" dirty="0"/>
              <a:t>                   hole pattern equipment with M4 x 0.7 x 12mm Screws)</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5866" t="43539" r="41899" b="40619"/>
          <a:stretch/>
        </p:blipFill>
        <p:spPr>
          <a:xfrm>
            <a:off x="5970943" y="966582"/>
            <a:ext cx="612736" cy="612735"/>
          </a:xfrm>
          <a:prstGeom prst="rect">
            <a:avLst/>
          </a:prstGeom>
        </p:spPr>
      </p:pic>
      <p:sp>
        <p:nvSpPr>
          <p:cNvPr id="34" name="TextBox 33"/>
          <p:cNvSpPr txBox="1"/>
          <p:nvPr/>
        </p:nvSpPr>
        <p:spPr>
          <a:xfrm>
            <a:off x="3883565" y="881601"/>
            <a:ext cx="458780" cy="461665"/>
          </a:xfrm>
          <a:prstGeom prst="rect">
            <a:avLst/>
          </a:prstGeom>
          <a:noFill/>
        </p:spPr>
        <p:txBody>
          <a:bodyPr wrap="none" rtlCol="0">
            <a:spAutoFit/>
          </a:bodyPr>
          <a:lstStyle/>
          <a:p>
            <a:r>
              <a:rPr lang="en-US" sz="2400" dirty="0">
                <a:latin typeface="Wingdings 2" panose="05020102010507070707" pitchFamily="18" charset="2"/>
              </a:rPr>
              <a:t>j</a:t>
            </a:r>
          </a:p>
        </p:txBody>
      </p:sp>
      <p:sp>
        <p:nvSpPr>
          <p:cNvPr id="45" name="TextBox 44"/>
          <p:cNvSpPr txBox="1"/>
          <p:nvPr/>
        </p:nvSpPr>
        <p:spPr>
          <a:xfrm>
            <a:off x="5574578" y="876476"/>
            <a:ext cx="458780" cy="461665"/>
          </a:xfrm>
          <a:prstGeom prst="rect">
            <a:avLst/>
          </a:prstGeom>
          <a:noFill/>
        </p:spPr>
        <p:txBody>
          <a:bodyPr wrap="none" rtlCol="0">
            <a:spAutoFit/>
          </a:bodyPr>
          <a:lstStyle/>
          <a:p>
            <a:r>
              <a:rPr lang="en-US" sz="2400" dirty="0">
                <a:latin typeface="Wingdings 2" panose="05020102010507070707" pitchFamily="18" charset="2"/>
              </a:rPr>
              <a:t>k</a:t>
            </a:r>
          </a:p>
        </p:txBody>
      </p:sp>
      <p:sp>
        <p:nvSpPr>
          <p:cNvPr id="50" name="TextBox 49"/>
          <p:cNvSpPr txBox="1"/>
          <p:nvPr/>
        </p:nvSpPr>
        <p:spPr>
          <a:xfrm>
            <a:off x="5574578" y="2050076"/>
            <a:ext cx="458780" cy="461665"/>
          </a:xfrm>
          <a:prstGeom prst="rect">
            <a:avLst/>
          </a:prstGeom>
          <a:noFill/>
        </p:spPr>
        <p:txBody>
          <a:bodyPr wrap="none" rtlCol="0">
            <a:spAutoFit/>
          </a:bodyPr>
          <a:lstStyle/>
          <a:p>
            <a:r>
              <a:rPr lang="en-US" sz="2400" dirty="0">
                <a:latin typeface="Wingdings 2" panose="05020102010507070707" pitchFamily="18" charset="2"/>
              </a:rPr>
              <a:t>m</a:t>
            </a:r>
          </a:p>
        </p:txBody>
      </p:sp>
      <p:sp>
        <p:nvSpPr>
          <p:cNvPr id="51" name="TextBox 50"/>
          <p:cNvSpPr txBox="1"/>
          <p:nvPr/>
        </p:nvSpPr>
        <p:spPr>
          <a:xfrm>
            <a:off x="3871373" y="2054465"/>
            <a:ext cx="458780" cy="461665"/>
          </a:xfrm>
          <a:prstGeom prst="rect">
            <a:avLst/>
          </a:prstGeom>
          <a:noFill/>
        </p:spPr>
        <p:txBody>
          <a:bodyPr wrap="none" rtlCol="0">
            <a:spAutoFit/>
          </a:bodyPr>
          <a:lstStyle/>
          <a:p>
            <a:r>
              <a:rPr lang="en-US" sz="2400" dirty="0">
                <a:latin typeface="Wingdings 2" panose="05020102010507070707" pitchFamily="18" charset="2"/>
              </a:rPr>
              <a:t>l</a:t>
            </a: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33889" t="35816" r="34582" b="36563"/>
          <a:stretch/>
        </p:blipFill>
        <p:spPr>
          <a:xfrm>
            <a:off x="3977639" y="840733"/>
            <a:ext cx="1463040" cy="989918"/>
          </a:xfrm>
          <a:prstGeom prst="rect">
            <a:avLst/>
          </a:prstGeom>
        </p:spPr>
      </p:pic>
      <p:sp>
        <p:nvSpPr>
          <p:cNvPr id="48" name="Title 1"/>
          <p:cNvSpPr txBox="1">
            <a:spLocks/>
          </p:cNvSpPr>
          <p:nvPr/>
        </p:nvSpPr>
        <p:spPr>
          <a:xfrm>
            <a:off x="534354" y="4087031"/>
            <a:ext cx="6703695" cy="397042"/>
          </a:xfrm>
          <a:prstGeom prst="rect">
            <a:avLst/>
          </a:prstGeom>
        </p:spPr>
        <p:txBody>
          <a:bodyPr vert="horz" lIns="91440" tIns="45720" rIns="91440" bIns="45720" rtlCol="0" anchor="ctr">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2000" b="1" dirty="0">
                <a:latin typeface="+mn-lt"/>
              </a:rPr>
              <a:t>Port Replication Capability </a:t>
            </a:r>
            <a:r>
              <a:rPr lang="en-US" sz="2000" b="1" i="1" dirty="0"/>
              <a:t>(DS-TAB-401)</a:t>
            </a:r>
            <a:endParaRPr lang="en-US" sz="2000" b="1" dirty="0">
              <a:latin typeface="+mn-lt"/>
            </a:endParaRPr>
          </a:p>
        </p:txBody>
      </p:sp>
      <p:sp>
        <p:nvSpPr>
          <p:cNvPr id="49" name="Title 1"/>
          <p:cNvSpPr txBox="1">
            <a:spLocks/>
          </p:cNvSpPr>
          <p:nvPr/>
        </p:nvSpPr>
        <p:spPr>
          <a:xfrm>
            <a:off x="534353" y="4582331"/>
            <a:ext cx="6703695" cy="216143"/>
          </a:xfrm>
          <a:prstGeom prst="rect">
            <a:avLst/>
          </a:prstGeom>
        </p:spPr>
        <p:txBody>
          <a:bodyPr vert="horz" lIns="91440" tIns="45720" rIns="91440" bIns="45720" rtlCol="0" anchor="ctr">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600" dirty="0">
                <a:latin typeface="+mn-lt"/>
              </a:rPr>
              <a:t>Upward Facing Ports</a:t>
            </a:r>
          </a:p>
        </p:txBody>
      </p:sp>
      <p:sp>
        <p:nvSpPr>
          <p:cNvPr id="63" name="TextBox 62"/>
          <p:cNvSpPr txBox="1"/>
          <p:nvPr/>
        </p:nvSpPr>
        <p:spPr>
          <a:xfrm>
            <a:off x="5201544" y="7131191"/>
            <a:ext cx="1905039" cy="230832"/>
          </a:xfrm>
          <a:prstGeom prst="rect">
            <a:avLst/>
          </a:prstGeom>
          <a:noFill/>
        </p:spPr>
        <p:txBody>
          <a:bodyPr wrap="square" rtlCol="0">
            <a:spAutoFit/>
          </a:bodyPr>
          <a:lstStyle/>
          <a:p>
            <a:pPr algn="ctr"/>
            <a:r>
              <a:rPr lang="en-US" sz="900" dirty="0">
                <a:solidFill>
                  <a:schemeClr val="accent2"/>
                </a:solidFill>
              </a:rPr>
              <a:t>USB3.2 Gen1 Type-C (1x)</a:t>
            </a:r>
          </a:p>
        </p:txBody>
      </p:sp>
      <p:sp>
        <p:nvSpPr>
          <p:cNvPr id="65" name="TextBox 64"/>
          <p:cNvSpPr txBox="1"/>
          <p:nvPr/>
        </p:nvSpPr>
        <p:spPr>
          <a:xfrm>
            <a:off x="283561" y="7002849"/>
            <a:ext cx="1991250" cy="369332"/>
          </a:xfrm>
          <a:prstGeom prst="rect">
            <a:avLst/>
          </a:prstGeom>
          <a:noFill/>
        </p:spPr>
        <p:txBody>
          <a:bodyPr wrap="none" rtlCol="0">
            <a:spAutoFit/>
          </a:bodyPr>
          <a:lstStyle/>
          <a:p>
            <a:pPr algn="ctr"/>
            <a:r>
              <a:rPr lang="en-US" sz="900" dirty="0">
                <a:solidFill>
                  <a:schemeClr val="accent2"/>
                </a:solidFill>
              </a:rPr>
              <a:t>Power Input </a:t>
            </a:r>
          </a:p>
          <a:p>
            <a:pPr algn="ctr"/>
            <a:r>
              <a:rPr lang="en-US" sz="900" dirty="0">
                <a:solidFill>
                  <a:schemeClr val="accent2"/>
                </a:solidFill>
              </a:rPr>
              <a:t>24.0VDC (+/-1.0V), Max Current = 4.0A</a:t>
            </a:r>
          </a:p>
        </p:txBody>
      </p:sp>
      <p:cxnSp>
        <p:nvCxnSpPr>
          <p:cNvPr id="78" name="Straight Arrow Connector 77"/>
          <p:cNvCxnSpPr>
            <a:cxnSpLocks/>
          </p:cNvCxnSpPr>
          <p:nvPr/>
        </p:nvCxnSpPr>
        <p:spPr>
          <a:xfrm>
            <a:off x="3049157" y="7344967"/>
            <a:ext cx="1669" cy="492778"/>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7" name="Rectangle 86"/>
          <p:cNvSpPr/>
          <p:nvPr/>
        </p:nvSpPr>
        <p:spPr>
          <a:xfrm flipV="1">
            <a:off x="147637" y="4478850"/>
            <a:ext cx="7486651" cy="49207"/>
          </a:xfrm>
          <a:prstGeom prst="rect">
            <a:avLst/>
          </a:prstGeom>
          <a:solidFill>
            <a:srgbClr val="003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5572896" y="3025797"/>
            <a:ext cx="458780" cy="461665"/>
          </a:xfrm>
          <a:prstGeom prst="rect">
            <a:avLst/>
          </a:prstGeom>
          <a:noFill/>
        </p:spPr>
        <p:txBody>
          <a:bodyPr wrap="none" rtlCol="0">
            <a:spAutoFit/>
          </a:bodyPr>
          <a:lstStyle/>
          <a:p>
            <a:r>
              <a:rPr lang="en-US" sz="2400" dirty="0">
                <a:latin typeface="Wingdings 2" panose="05020102010507070707" pitchFamily="18" charset="2"/>
              </a:rPr>
              <a:t>n</a:t>
            </a:r>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31374" t="30073" r="32561" b="36690"/>
          <a:stretch/>
        </p:blipFill>
        <p:spPr>
          <a:xfrm>
            <a:off x="6031676" y="2025621"/>
            <a:ext cx="1074907" cy="700392"/>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35459" t="38030" r="38268" b="37042"/>
          <a:stretch/>
        </p:blipFill>
        <p:spPr>
          <a:xfrm>
            <a:off x="6192140" y="3062935"/>
            <a:ext cx="783077" cy="525294"/>
          </a:xfrm>
          <a:prstGeom prst="rect">
            <a:avLst/>
          </a:prstGeom>
        </p:spPr>
      </p:pic>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l="29188" t="32575" r="32136" b="31418"/>
          <a:stretch/>
        </p:blipFill>
        <p:spPr>
          <a:xfrm>
            <a:off x="4330153" y="1996438"/>
            <a:ext cx="1152728" cy="758758"/>
          </a:xfrm>
          <a:prstGeom prst="rect">
            <a:avLst/>
          </a:prstGeom>
        </p:spPr>
      </p:pic>
      <p:sp>
        <p:nvSpPr>
          <p:cNvPr id="33" name="TextBox 32"/>
          <p:cNvSpPr txBox="1"/>
          <p:nvPr/>
        </p:nvSpPr>
        <p:spPr>
          <a:xfrm>
            <a:off x="5173776" y="6430767"/>
            <a:ext cx="1813317" cy="230832"/>
          </a:xfrm>
          <a:prstGeom prst="rect">
            <a:avLst/>
          </a:prstGeom>
          <a:noFill/>
        </p:spPr>
        <p:txBody>
          <a:bodyPr wrap="none" rtlCol="0">
            <a:spAutoFit/>
          </a:bodyPr>
          <a:lstStyle/>
          <a:p>
            <a:pPr algn="ctr"/>
            <a:r>
              <a:rPr lang="en-US" sz="900" dirty="0">
                <a:solidFill>
                  <a:schemeClr val="accent2"/>
                </a:solidFill>
              </a:rPr>
              <a:t>	USB3.2 Gen1 Type-A (2x)</a:t>
            </a:r>
          </a:p>
        </p:txBody>
      </p:sp>
      <p:sp>
        <p:nvSpPr>
          <p:cNvPr id="39" name="TextBox 38"/>
          <p:cNvSpPr txBox="1"/>
          <p:nvPr/>
        </p:nvSpPr>
        <p:spPr>
          <a:xfrm>
            <a:off x="633500" y="6381497"/>
            <a:ext cx="955711" cy="230832"/>
          </a:xfrm>
          <a:prstGeom prst="rect">
            <a:avLst/>
          </a:prstGeom>
          <a:noFill/>
        </p:spPr>
        <p:txBody>
          <a:bodyPr wrap="none" rtlCol="0">
            <a:spAutoFit/>
          </a:bodyPr>
          <a:lstStyle/>
          <a:p>
            <a:pPr algn="ctr"/>
            <a:r>
              <a:rPr lang="en-US" sz="900" dirty="0">
                <a:solidFill>
                  <a:schemeClr val="accent2"/>
                </a:solidFill>
              </a:rPr>
              <a:t>Gigabit Ethernet</a:t>
            </a:r>
          </a:p>
        </p:txBody>
      </p:sp>
      <p:pic>
        <p:nvPicPr>
          <p:cNvPr id="20" name="Picture 19"/>
          <p:cNvPicPr>
            <a:picLocks noChangeAspect="1"/>
          </p:cNvPicPr>
          <p:nvPr/>
        </p:nvPicPr>
        <p:blipFill>
          <a:blip r:embed="rId8"/>
          <a:stretch>
            <a:fillRect/>
          </a:stretch>
        </p:blipFill>
        <p:spPr>
          <a:xfrm>
            <a:off x="1561208" y="6257566"/>
            <a:ext cx="372291" cy="352882"/>
          </a:xfrm>
          <a:prstGeom prst="rect">
            <a:avLst/>
          </a:prstGeom>
        </p:spPr>
      </p:pic>
      <p:pic>
        <p:nvPicPr>
          <p:cNvPr id="21" name="Picture 20"/>
          <p:cNvPicPr>
            <a:picLocks noChangeAspect="1"/>
          </p:cNvPicPr>
          <p:nvPr/>
        </p:nvPicPr>
        <p:blipFill>
          <a:blip r:embed="rId9"/>
          <a:stretch>
            <a:fillRect/>
          </a:stretch>
        </p:blipFill>
        <p:spPr>
          <a:xfrm>
            <a:off x="1074941" y="7399393"/>
            <a:ext cx="339283" cy="191963"/>
          </a:xfrm>
          <a:prstGeom prst="rect">
            <a:avLst/>
          </a:prstGeom>
        </p:spPr>
      </p:pic>
      <p:cxnSp>
        <p:nvCxnSpPr>
          <p:cNvPr id="13" name="Straight Arrow Connector 12">
            <a:extLst>
              <a:ext uri="{FF2B5EF4-FFF2-40B4-BE49-F238E27FC236}">
                <a16:creationId xmlns:a16="http://schemas.microsoft.com/office/drawing/2014/main" id="{5FA05E18-DADE-117A-58E1-B6DCD5310A3D}"/>
              </a:ext>
            </a:extLst>
          </p:cNvPr>
          <p:cNvCxnSpPr>
            <a:cxnSpLocks/>
          </p:cNvCxnSpPr>
          <p:nvPr/>
        </p:nvCxnSpPr>
        <p:spPr>
          <a:xfrm>
            <a:off x="3461913" y="6639929"/>
            <a:ext cx="11268" cy="1197816"/>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9D42AC8-E6AA-B23B-80BD-573DD3D09BF5}"/>
              </a:ext>
            </a:extLst>
          </p:cNvPr>
          <p:cNvCxnSpPr>
            <a:cxnSpLocks/>
          </p:cNvCxnSpPr>
          <p:nvPr/>
        </p:nvCxnSpPr>
        <p:spPr>
          <a:xfrm flipH="1">
            <a:off x="3931792" y="6639929"/>
            <a:ext cx="11267" cy="1214782"/>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C8B5A09-1D8E-C68B-0230-F2ECF60D79AA}"/>
              </a:ext>
            </a:extLst>
          </p:cNvPr>
          <p:cNvCxnSpPr>
            <a:cxnSpLocks/>
          </p:cNvCxnSpPr>
          <p:nvPr/>
        </p:nvCxnSpPr>
        <p:spPr>
          <a:xfrm>
            <a:off x="4363746" y="7344967"/>
            <a:ext cx="1669" cy="492778"/>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E629FB4-EC8B-A932-76AD-F97CA39208EF}"/>
              </a:ext>
            </a:extLst>
          </p:cNvPr>
          <p:cNvCxnSpPr/>
          <p:nvPr/>
        </p:nvCxnSpPr>
        <p:spPr>
          <a:xfrm flipH="1">
            <a:off x="917357" y="7344967"/>
            <a:ext cx="21318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4" name="Straight Connector 23">
            <a:extLst>
              <a:ext uri="{FF2B5EF4-FFF2-40B4-BE49-F238E27FC236}">
                <a16:creationId xmlns:a16="http://schemas.microsoft.com/office/drawing/2014/main" id="{E8DD0F78-3E51-904C-9675-6ECC0020A1A1}"/>
              </a:ext>
            </a:extLst>
          </p:cNvPr>
          <p:cNvCxnSpPr>
            <a:cxnSpLocks/>
          </p:cNvCxnSpPr>
          <p:nvPr/>
        </p:nvCxnSpPr>
        <p:spPr>
          <a:xfrm flipH="1">
            <a:off x="917357" y="6639929"/>
            <a:ext cx="254455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8" name="Straight Connector 27">
            <a:extLst>
              <a:ext uri="{FF2B5EF4-FFF2-40B4-BE49-F238E27FC236}">
                <a16:creationId xmlns:a16="http://schemas.microsoft.com/office/drawing/2014/main" id="{E92BCDF5-CB10-E075-64E9-E45998326535}"/>
              </a:ext>
            </a:extLst>
          </p:cNvPr>
          <p:cNvCxnSpPr>
            <a:cxnSpLocks/>
          </p:cNvCxnSpPr>
          <p:nvPr/>
        </p:nvCxnSpPr>
        <p:spPr>
          <a:xfrm flipH="1">
            <a:off x="3948658" y="6651644"/>
            <a:ext cx="254455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9" name="Straight Connector 28">
            <a:extLst>
              <a:ext uri="{FF2B5EF4-FFF2-40B4-BE49-F238E27FC236}">
                <a16:creationId xmlns:a16="http://schemas.microsoft.com/office/drawing/2014/main" id="{4E40EC23-0C77-9032-CC31-C1E73050B72C}"/>
              </a:ext>
            </a:extLst>
          </p:cNvPr>
          <p:cNvCxnSpPr/>
          <p:nvPr/>
        </p:nvCxnSpPr>
        <p:spPr>
          <a:xfrm flipH="1">
            <a:off x="4361414" y="7344967"/>
            <a:ext cx="2131800"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58618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66">
            <a:extLst>
              <a:ext uri="{FF2B5EF4-FFF2-40B4-BE49-F238E27FC236}">
                <a16:creationId xmlns:a16="http://schemas.microsoft.com/office/drawing/2014/main" id="{49A97C74-3BE3-5E91-58F8-88F3BE7B5A87}"/>
              </a:ext>
            </a:extLst>
          </p:cNvPr>
          <p:cNvPicPr>
            <a:picLocks noChangeAspect="1"/>
          </p:cNvPicPr>
          <p:nvPr/>
        </p:nvPicPr>
        <p:blipFill>
          <a:blip r:embed="rId2"/>
          <a:stretch>
            <a:fillRect/>
          </a:stretch>
        </p:blipFill>
        <p:spPr>
          <a:xfrm>
            <a:off x="1423513" y="5548101"/>
            <a:ext cx="3488619" cy="3662567"/>
          </a:xfrm>
          <a:prstGeom prst="rect">
            <a:avLst/>
          </a:prstGeom>
        </p:spPr>
      </p:pic>
      <p:sp>
        <p:nvSpPr>
          <p:cNvPr id="21" name="Title 1"/>
          <p:cNvSpPr txBox="1">
            <a:spLocks/>
          </p:cNvSpPr>
          <p:nvPr/>
        </p:nvSpPr>
        <p:spPr>
          <a:xfrm>
            <a:off x="534353" y="725825"/>
            <a:ext cx="6232208" cy="4816460"/>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marL="228600" indent="-228600">
              <a:lnSpc>
                <a:spcPct val="100000"/>
              </a:lnSpc>
              <a:buAutoNum type="arabicParenR"/>
            </a:pPr>
            <a:r>
              <a:rPr lang="en-US" sz="1200" dirty="0">
                <a:latin typeface="+mn-lt"/>
              </a:rPr>
              <a:t>Align Docking Station mounting holes with the hole pattern on mounting device. Using the four (4) M4 0.7 x 12mm Pan Head Screws (Hardware Kit Item 3), four (4) Washers, M4 (Hardware Kit Item 4), and four (4) Lock Washers, M4 (Hardware Kit Item 5), secure the Docking Station to device. </a:t>
            </a:r>
            <a:r>
              <a:rPr lang="en-US" sz="1200" b="1" i="1" u="sng" dirty="0">
                <a:latin typeface="+mn-lt"/>
              </a:rPr>
              <a:t>Torque screws to 15 in-</a:t>
            </a:r>
            <a:r>
              <a:rPr lang="en-US" sz="1200" b="1" i="1" u="sng" dirty="0" err="1">
                <a:latin typeface="+mn-lt"/>
              </a:rPr>
              <a:t>lbs</a:t>
            </a:r>
            <a:r>
              <a:rPr lang="en-US" sz="1200" b="1" i="1" u="sng" dirty="0">
                <a:latin typeface="+mn-lt"/>
              </a:rPr>
              <a:t> (1.7Nm) ± 10%</a:t>
            </a:r>
          </a:p>
          <a:p>
            <a:pPr marL="228600" indent="-228600">
              <a:lnSpc>
                <a:spcPct val="100000"/>
              </a:lnSpc>
              <a:buAutoNum type="arabicParenR"/>
            </a:pPr>
            <a:endParaRPr lang="en-US" sz="1200" dirty="0"/>
          </a:p>
          <a:p>
            <a:pPr>
              <a:lnSpc>
                <a:spcPct val="100000"/>
              </a:lnSpc>
            </a:pPr>
            <a:r>
              <a:rPr lang="en-US" sz="1200" b="1" dirty="0"/>
              <a:t>	A) Havis Desktop Stand installation (sold separately, Part # DS-DA-218). </a:t>
            </a:r>
          </a:p>
          <a:p>
            <a:pPr>
              <a:lnSpc>
                <a:spcPct val="100000"/>
              </a:lnSpc>
            </a:pPr>
            <a:endParaRPr lang="en-US" sz="1200" dirty="0"/>
          </a:p>
          <a:p>
            <a:pPr>
              <a:lnSpc>
                <a:spcPct val="100000"/>
              </a:lnSpc>
            </a:pPr>
            <a:endParaRPr lang="en-US" sz="1200" dirty="0"/>
          </a:p>
          <a:p>
            <a:pPr>
              <a:lnSpc>
                <a:spcPct val="100000"/>
              </a:lnSpc>
            </a:pPr>
            <a:endParaRPr lang="en-US" sz="1200" dirty="0"/>
          </a:p>
          <a:p>
            <a:pPr>
              <a:lnSpc>
                <a:spcPct val="100000"/>
              </a:lnSpc>
            </a:pPr>
            <a:endParaRPr lang="en-US" sz="1200" dirty="0"/>
          </a:p>
          <a:p>
            <a:pPr>
              <a:lnSpc>
                <a:spcPct val="100000"/>
              </a:lnSpc>
            </a:pPr>
            <a:endParaRPr lang="en-US" sz="1200" dirty="0"/>
          </a:p>
          <a:p>
            <a:pPr>
              <a:lnSpc>
                <a:spcPct val="100000"/>
              </a:lnSpc>
            </a:pPr>
            <a:endParaRPr lang="en-US" sz="1200" dirty="0"/>
          </a:p>
          <a:p>
            <a:pPr>
              <a:lnSpc>
                <a:spcPct val="100000"/>
              </a:lnSpc>
            </a:pPr>
            <a:endParaRPr lang="en-US" sz="1200" dirty="0"/>
          </a:p>
          <a:p>
            <a:pPr>
              <a:lnSpc>
                <a:spcPct val="100000"/>
              </a:lnSpc>
            </a:pPr>
            <a:r>
              <a:rPr lang="en-US" sz="1200" dirty="0"/>
              <a:t>          </a:t>
            </a:r>
          </a:p>
          <a:p>
            <a:pPr>
              <a:lnSpc>
                <a:spcPct val="100000"/>
              </a:lnSpc>
            </a:pPr>
            <a:endParaRPr lang="en-US" sz="1200" dirty="0"/>
          </a:p>
          <a:p>
            <a:pPr>
              <a:lnSpc>
                <a:spcPct val="100000"/>
              </a:lnSpc>
            </a:pPr>
            <a:endParaRPr lang="en-US" sz="1200" dirty="0"/>
          </a:p>
          <a:p>
            <a:pPr>
              <a:lnSpc>
                <a:spcPct val="100000"/>
              </a:lnSpc>
            </a:pPr>
            <a:endParaRPr lang="en-US" sz="1200" dirty="0"/>
          </a:p>
          <a:p>
            <a:pPr>
              <a:lnSpc>
                <a:spcPct val="100000"/>
              </a:lnSpc>
            </a:pPr>
            <a:endParaRPr lang="en-US" sz="1200" dirty="0"/>
          </a:p>
          <a:p>
            <a:pPr>
              <a:lnSpc>
                <a:spcPct val="100000"/>
              </a:lnSpc>
            </a:pPr>
            <a:endParaRPr lang="en-US" sz="1200" dirty="0"/>
          </a:p>
          <a:p>
            <a:pPr>
              <a:lnSpc>
                <a:spcPct val="100000"/>
              </a:lnSpc>
            </a:pPr>
            <a:endParaRPr lang="en-US" sz="1200" dirty="0"/>
          </a:p>
          <a:p>
            <a:pPr>
              <a:lnSpc>
                <a:spcPct val="100000"/>
              </a:lnSpc>
            </a:pPr>
            <a:endParaRPr lang="en-US" sz="1200" dirty="0"/>
          </a:p>
          <a:p>
            <a:pPr>
              <a:lnSpc>
                <a:spcPct val="100000"/>
              </a:lnSpc>
            </a:pPr>
            <a:endParaRPr lang="en-US" sz="1200" dirty="0"/>
          </a:p>
          <a:p>
            <a:pPr>
              <a:lnSpc>
                <a:spcPct val="100000"/>
              </a:lnSpc>
            </a:pPr>
            <a:endParaRPr lang="en-US" sz="1200" dirty="0"/>
          </a:p>
          <a:p>
            <a:pPr>
              <a:lnSpc>
                <a:spcPct val="100000"/>
              </a:lnSpc>
            </a:pPr>
            <a:endParaRPr lang="en-US" sz="1200" dirty="0"/>
          </a:p>
          <a:p>
            <a:pPr>
              <a:lnSpc>
                <a:spcPct val="100000"/>
              </a:lnSpc>
            </a:pPr>
            <a:endParaRPr lang="en-US" sz="1200" dirty="0"/>
          </a:p>
          <a:p>
            <a:pPr>
              <a:lnSpc>
                <a:spcPct val="100000"/>
              </a:lnSpc>
            </a:pPr>
            <a:r>
              <a:rPr lang="en-US" sz="1200" b="1" dirty="0"/>
              <a:t>	B) In-Vehicle mounting system installation (not included).</a:t>
            </a:r>
          </a:p>
          <a:p>
            <a:pPr>
              <a:lnSpc>
                <a:spcPct val="100000"/>
              </a:lnSpc>
            </a:pPr>
            <a:endParaRPr lang="en-US" sz="1200" dirty="0">
              <a:solidFill>
                <a:srgbClr val="FF0000"/>
              </a:solidFill>
              <a:latin typeface="+mn-lt"/>
            </a:endParaRPr>
          </a:p>
        </p:txBody>
      </p:sp>
      <p:pic>
        <p:nvPicPr>
          <p:cNvPr id="17" name="Picture 16">
            <a:extLst>
              <a:ext uri="{FF2B5EF4-FFF2-40B4-BE49-F238E27FC236}">
                <a16:creationId xmlns:a16="http://schemas.microsoft.com/office/drawing/2014/main" id="{99A7A875-1C5C-754E-3F9B-7C5BA5079B4D}"/>
              </a:ext>
            </a:extLst>
          </p:cNvPr>
          <p:cNvPicPr>
            <a:picLocks noChangeAspect="1"/>
          </p:cNvPicPr>
          <p:nvPr/>
        </p:nvPicPr>
        <p:blipFill>
          <a:blip r:embed="rId3"/>
          <a:stretch>
            <a:fillRect/>
          </a:stretch>
        </p:blipFill>
        <p:spPr>
          <a:xfrm>
            <a:off x="1744351" y="1922209"/>
            <a:ext cx="2420872" cy="3430427"/>
          </a:xfrm>
          <a:prstGeom prst="rect">
            <a:avLst/>
          </a:prstGeom>
        </p:spPr>
      </p:pic>
      <p:cxnSp>
        <p:nvCxnSpPr>
          <p:cNvPr id="73" name="Straight Connector 72"/>
          <p:cNvCxnSpPr>
            <a:cxnSpLocks/>
          </p:cNvCxnSpPr>
          <p:nvPr/>
        </p:nvCxnSpPr>
        <p:spPr>
          <a:xfrm>
            <a:off x="2366336" y="7003754"/>
            <a:ext cx="1157076" cy="317893"/>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8" name="Straight Connector 67"/>
          <p:cNvCxnSpPr>
            <a:cxnSpLocks/>
          </p:cNvCxnSpPr>
          <p:nvPr/>
        </p:nvCxnSpPr>
        <p:spPr>
          <a:xfrm>
            <a:off x="3646597" y="7350502"/>
            <a:ext cx="1976413" cy="533097"/>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0" name="Straight Connector 69"/>
          <p:cNvCxnSpPr>
            <a:cxnSpLocks/>
          </p:cNvCxnSpPr>
          <p:nvPr/>
        </p:nvCxnSpPr>
        <p:spPr>
          <a:xfrm>
            <a:off x="3052395" y="6898465"/>
            <a:ext cx="984663" cy="252327"/>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Title 1"/>
          <p:cNvSpPr>
            <a:spLocks noGrp="1"/>
          </p:cNvSpPr>
          <p:nvPr>
            <p:ph type="title" idx="4294967295"/>
          </p:nvPr>
        </p:nvSpPr>
        <p:spPr>
          <a:xfrm>
            <a:off x="534353" y="169565"/>
            <a:ext cx="6703695" cy="397042"/>
          </a:xfrm>
        </p:spPr>
        <p:txBody>
          <a:bodyPr>
            <a:noAutofit/>
          </a:bodyPr>
          <a:lstStyle/>
          <a:p>
            <a:r>
              <a:rPr lang="en-US" sz="2000" b="1" dirty="0">
                <a:latin typeface="+mn-lt"/>
              </a:rPr>
              <a:t>Installation </a:t>
            </a:r>
            <a:r>
              <a:rPr lang="en-US" sz="2000" b="1" i="1" dirty="0"/>
              <a:t>(DS-TAB-401)</a:t>
            </a:r>
            <a:r>
              <a:rPr lang="en-US" sz="2000" b="1" dirty="0"/>
              <a:t> </a:t>
            </a:r>
            <a:endParaRPr lang="en-US" sz="2000" b="1" dirty="0">
              <a:latin typeface="+mn-lt"/>
            </a:endParaRPr>
          </a:p>
        </p:txBody>
      </p:sp>
      <p:cxnSp>
        <p:nvCxnSpPr>
          <p:cNvPr id="27" name="Straight Connector 26"/>
          <p:cNvCxnSpPr>
            <a:cxnSpLocks/>
          </p:cNvCxnSpPr>
          <p:nvPr/>
        </p:nvCxnSpPr>
        <p:spPr>
          <a:xfrm>
            <a:off x="2376488" y="2793889"/>
            <a:ext cx="662899" cy="25180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47" name="Picture 46"/>
          <p:cNvPicPr>
            <a:picLocks noChangeAspect="1"/>
          </p:cNvPicPr>
          <p:nvPr/>
        </p:nvPicPr>
        <p:blipFill rotWithShape="1">
          <a:blip r:embed="rId4" cstate="print">
            <a:extLst>
              <a:ext uri="{28A0092B-C50C-407E-A947-70E740481C1C}">
                <a14:useLocalDpi xmlns:a14="http://schemas.microsoft.com/office/drawing/2010/main" val="0"/>
              </a:ext>
            </a:extLst>
          </a:blip>
          <a:srcRect t="70195" r="68264"/>
          <a:stretch/>
        </p:blipFill>
        <p:spPr>
          <a:xfrm rot="2544401">
            <a:off x="4257246" y="4189386"/>
            <a:ext cx="242029" cy="151839"/>
          </a:xfrm>
          <a:prstGeom prst="rect">
            <a:avLst/>
          </a:prstGeom>
        </p:spPr>
      </p:pic>
      <p:cxnSp>
        <p:nvCxnSpPr>
          <p:cNvPr id="50" name="Straight Arrow Connector 49"/>
          <p:cNvCxnSpPr>
            <a:cxnSpLocks/>
          </p:cNvCxnSpPr>
          <p:nvPr/>
        </p:nvCxnSpPr>
        <p:spPr>
          <a:xfrm flipH="1">
            <a:off x="4150888" y="2763727"/>
            <a:ext cx="1367777" cy="468507"/>
          </a:xfrm>
          <a:prstGeom prst="straightConnector1">
            <a:avLst/>
          </a:prstGeom>
          <a:ln w="19050">
            <a:headEnd type="none"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54" name="Straight Arrow Connector 53"/>
          <p:cNvCxnSpPr>
            <a:cxnSpLocks/>
          </p:cNvCxnSpPr>
          <p:nvPr/>
        </p:nvCxnSpPr>
        <p:spPr>
          <a:xfrm flipH="1">
            <a:off x="4364345" y="3106913"/>
            <a:ext cx="944353" cy="235716"/>
          </a:xfrm>
          <a:prstGeom prst="straightConnector1">
            <a:avLst/>
          </a:prstGeom>
          <a:ln w="19050">
            <a:headEnd type="none"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55" name="Straight Arrow Connector 54"/>
          <p:cNvCxnSpPr/>
          <p:nvPr/>
        </p:nvCxnSpPr>
        <p:spPr>
          <a:xfrm flipH="1">
            <a:off x="5042280" y="3637422"/>
            <a:ext cx="284969" cy="0"/>
          </a:xfrm>
          <a:prstGeom prst="straightConnector1">
            <a:avLst/>
          </a:prstGeom>
          <a:ln w="19050">
            <a:headEnd type="none" w="med" len="med"/>
            <a:tailEnd type="arrow" w="med" len="med"/>
          </a:ln>
        </p:spPr>
        <p:style>
          <a:lnRef idx="2">
            <a:schemeClr val="accent2"/>
          </a:lnRef>
          <a:fillRef idx="0">
            <a:schemeClr val="accent2"/>
          </a:fillRef>
          <a:effectRef idx="1">
            <a:schemeClr val="accent2"/>
          </a:effectRef>
          <a:fontRef idx="minor">
            <a:schemeClr val="tx1"/>
          </a:fontRef>
        </p:style>
      </p:cxnSp>
      <p:sp>
        <p:nvSpPr>
          <p:cNvPr id="56" name="TextBox 55"/>
          <p:cNvSpPr txBox="1"/>
          <p:nvPr/>
        </p:nvSpPr>
        <p:spPr>
          <a:xfrm>
            <a:off x="5466548" y="2620084"/>
            <a:ext cx="821059" cy="246221"/>
          </a:xfrm>
          <a:prstGeom prst="rect">
            <a:avLst/>
          </a:prstGeom>
          <a:noFill/>
        </p:spPr>
        <p:txBody>
          <a:bodyPr wrap="none" rtlCol="0">
            <a:spAutoFit/>
          </a:bodyPr>
          <a:lstStyle/>
          <a:p>
            <a:r>
              <a:rPr lang="en-US" sz="1000" dirty="0">
                <a:solidFill>
                  <a:schemeClr val="accent2"/>
                </a:solidFill>
              </a:rPr>
              <a:t>Washer, M4</a:t>
            </a:r>
          </a:p>
        </p:txBody>
      </p:sp>
      <p:sp>
        <p:nvSpPr>
          <p:cNvPr id="57" name="TextBox 56"/>
          <p:cNvSpPr txBox="1"/>
          <p:nvPr/>
        </p:nvSpPr>
        <p:spPr>
          <a:xfrm>
            <a:off x="5308698" y="3469981"/>
            <a:ext cx="1087157" cy="400110"/>
          </a:xfrm>
          <a:prstGeom prst="rect">
            <a:avLst/>
          </a:prstGeom>
          <a:noFill/>
        </p:spPr>
        <p:txBody>
          <a:bodyPr wrap="none" rtlCol="0">
            <a:spAutoFit/>
          </a:bodyPr>
          <a:lstStyle/>
          <a:p>
            <a:r>
              <a:rPr lang="en-US" sz="1000" dirty="0">
                <a:solidFill>
                  <a:schemeClr val="accent2"/>
                </a:solidFill>
              </a:rPr>
              <a:t>M4 x 0.7 x 12mm</a:t>
            </a:r>
          </a:p>
          <a:p>
            <a:r>
              <a:rPr lang="en-US" sz="1000" dirty="0">
                <a:solidFill>
                  <a:schemeClr val="accent2"/>
                </a:solidFill>
              </a:rPr>
              <a:t>Pan Head Screws</a:t>
            </a:r>
          </a:p>
        </p:txBody>
      </p:sp>
      <p:sp>
        <p:nvSpPr>
          <p:cNvPr id="58" name="TextBox 57"/>
          <p:cNvSpPr txBox="1"/>
          <p:nvPr/>
        </p:nvSpPr>
        <p:spPr>
          <a:xfrm>
            <a:off x="5257648" y="2968883"/>
            <a:ext cx="1083951" cy="246221"/>
          </a:xfrm>
          <a:prstGeom prst="rect">
            <a:avLst/>
          </a:prstGeom>
          <a:noFill/>
        </p:spPr>
        <p:txBody>
          <a:bodyPr wrap="none" rtlCol="0">
            <a:spAutoFit/>
          </a:bodyPr>
          <a:lstStyle/>
          <a:p>
            <a:r>
              <a:rPr lang="en-US" sz="1000" dirty="0">
                <a:solidFill>
                  <a:schemeClr val="accent2"/>
                </a:solidFill>
              </a:rPr>
              <a:t>Lock Washer, M4</a:t>
            </a:r>
          </a:p>
        </p:txBody>
      </p:sp>
      <p:cxnSp>
        <p:nvCxnSpPr>
          <p:cNvPr id="59" name="Straight Arrow Connector 58"/>
          <p:cNvCxnSpPr/>
          <p:nvPr/>
        </p:nvCxnSpPr>
        <p:spPr>
          <a:xfrm flipH="1">
            <a:off x="3956188" y="4725512"/>
            <a:ext cx="1602022" cy="0"/>
          </a:xfrm>
          <a:prstGeom prst="straightConnector1">
            <a:avLst/>
          </a:prstGeom>
          <a:ln w="19050">
            <a:headEnd type="none" w="med" len="med"/>
            <a:tailEnd type="arrow" w="med" len="med"/>
          </a:ln>
        </p:spPr>
        <p:style>
          <a:lnRef idx="2">
            <a:schemeClr val="accent2"/>
          </a:lnRef>
          <a:fillRef idx="0">
            <a:schemeClr val="accent2"/>
          </a:fillRef>
          <a:effectRef idx="1">
            <a:schemeClr val="accent2"/>
          </a:effectRef>
          <a:fontRef idx="minor">
            <a:schemeClr val="tx1"/>
          </a:fontRef>
        </p:style>
      </p:cxnSp>
      <p:sp>
        <p:nvSpPr>
          <p:cNvPr id="60" name="TextBox 59"/>
          <p:cNvSpPr txBox="1"/>
          <p:nvPr/>
        </p:nvSpPr>
        <p:spPr>
          <a:xfrm>
            <a:off x="5515934" y="4505464"/>
            <a:ext cx="939681" cy="400110"/>
          </a:xfrm>
          <a:prstGeom prst="rect">
            <a:avLst/>
          </a:prstGeom>
          <a:noFill/>
        </p:spPr>
        <p:txBody>
          <a:bodyPr wrap="none" rtlCol="0">
            <a:spAutoFit/>
          </a:bodyPr>
          <a:lstStyle/>
          <a:p>
            <a:r>
              <a:rPr lang="en-US" sz="1000" dirty="0">
                <a:solidFill>
                  <a:schemeClr val="accent2"/>
                </a:solidFill>
              </a:rPr>
              <a:t>Desktop Stand</a:t>
            </a:r>
          </a:p>
          <a:p>
            <a:r>
              <a:rPr lang="en-US" sz="1000" i="1" dirty="0">
                <a:solidFill>
                  <a:schemeClr val="accent2"/>
                </a:solidFill>
              </a:rPr>
              <a:t>(not included)</a:t>
            </a:r>
          </a:p>
        </p:txBody>
      </p:sp>
      <p:cxnSp>
        <p:nvCxnSpPr>
          <p:cNvPr id="62" name="Straight Connector 61"/>
          <p:cNvCxnSpPr>
            <a:cxnSpLocks/>
          </p:cNvCxnSpPr>
          <p:nvPr/>
        </p:nvCxnSpPr>
        <p:spPr>
          <a:xfrm>
            <a:off x="3052395" y="3722082"/>
            <a:ext cx="1207529" cy="497386"/>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32" name="Picture 31"/>
          <p:cNvPicPr>
            <a:picLocks noChangeAspect="1"/>
          </p:cNvPicPr>
          <p:nvPr/>
        </p:nvPicPr>
        <p:blipFill rotWithShape="1">
          <a:blip r:embed="rId5" cstate="print">
            <a:extLst>
              <a:ext uri="{28A0092B-C50C-407E-A947-70E740481C1C}">
                <a14:useLocalDpi xmlns:a14="http://schemas.microsoft.com/office/drawing/2010/main" val="0"/>
              </a:ext>
            </a:extLst>
          </a:blip>
          <a:srcRect t="49276" r="75819"/>
          <a:stretch/>
        </p:blipFill>
        <p:spPr>
          <a:xfrm rot="20646997">
            <a:off x="4012344" y="3188515"/>
            <a:ext cx="178617" cy="182855"/>
          </a:xfrm>
          <a:prstGeom prst="rect">
            <a:avLst/>
          </a:prstGeom>
        </p:spPr>
      </p:pic>
      <p:pic>
        <p:nvPicPr>
          <p:cNvPr id="33" name="Picture 32"/>
          <p:cNvPicPr>
            <a:picLocks noChangeAspect="1"/>
          </p:cNvPicPr>
          <p:nvPr/>
        </p:nvPicPr>
        <p:blipFill rotWithShape="1">
          <a:blip r:embed="rId6">
            <a:extLst>
              <a:ext uri="{28A0092B-C50C-407E-A947-70E740481C1C}">
                <a14:useLocalDpi xmlns:a14="http://schemas.microsoft.com/office/drawing/2010/main" val="0"/>
              </a:ext>
            </a:extLst>
          </a:blip>
          <a:srcRect t="56566" r="80075"/>
          <a:stretch/>
        </p:blipFill>
        <p:spPr>
          <a:xfrm rot="20285219">
            <a:off x="4252445" y="3304989"/>
            <a:ext cx="129271" cy="127261"/>
          </a:xfrm>
          <a:prstGeom prst="rect">
            <a:avLst/>
          </a:prstGeom>
        </p:spPr>
      </p:pic>
      <p:pic>
        <p:nvPicPr>
          <p:cNvPr id="40" name="Picture 39"/>
          <p:cNvPicPr>
            <a:picLocks noChangeAspect="1"/>
          </p:cNvPicPr>
          <p:nvPr/>
        </p:nvPicPr>
        <p:blipFill rotWithShape="1">
          <a:blip r:embed="rId5" cstate="print">
            <a:extLst>
              <a:ext uri="{28A0092B-C50C-407E-A947-70E740481C1C}">
                <a14:useLocalDpi xmlns:a14="http://schemas.microsoft.com/office/drawing/2010/main" val="0"/>
              </a:ext>
            </a:extLst>
          </a:blip>
          <a:srcRect t="49276" r="75819"/>
          <a:stretch/>
        </p:blipFill>
        <p:spPr>
          <a:xfrm rot="20646997">
            <a:off x="3608954" y="3217503"/>
            <a:ext cx="178617" cy="182855"/>
          </a:xfrm>
          <a:prstGeom prst="rect">
            <a:avLst/>
          </a:prstGeom>
        </p:spPr>
      </p:pic>
      <p:pic>
        <p:nvPicPr>
          <p:cNvPr id="41" name="Picture 40"/>
          <p:cNvPicPr>
            <a:picLocks noChangeAspect="1"/>
          </p:cNvPicPr>
          <p:nvPr/>
        </p:nvPicPr>
        <p:blipFill rotWithShape="1">
          <a:blip r:embed="rId6">
            <a:extLst>
              <a:ext uri="{28A0092B-C50C-407E-A947-70E740481C1C}">
                <a14:useLocalDpi xmlns:a14="http://schemas.microsoft.com/office/drawing/2010/main" val="0"/>
              </a:ext>
            </a:extLst>
          </a:blip>
          <a:srcRect t="56566" r="80075"/>
          <a:stretch/>
        </p:blipFill>
        <p:spPr>
          <a:xfrm rot="20285219">
            <a:off x="3835224" y="3321502"/>
            <a:ext cx="129271" cy="127261"/>
          </a:xfrm>
          <a:prstGeom prst="rect">
            <a:avLst/>
          </a:prstGeom>
        </p:spPr>
      </p:pic>
      <p:pic>
        <p:nvPicPr>
          <p:cNvPr id="28" name="Picture 27"/>
          <p:cNvPicPr>
            <a:picLocks noChangeAspect="1"/>
          </p:cNvPicPr>
          <p:nvPr/>
        </p:nvPicPr>
        <p:blipFill rotWithShape="1">
          <a:blip r:embed="rId5" cstate="print">
            <a:extLst>
              <a:ext uri="{28A0092B-C50C-407E-A947-70E740481C1C}">
                <a14:useLocalDpi xmlns:a14="http://schemas.microsoft.com/office/drawing/2010/main" val="0"/>
              </a:ext>
            </a:extLst>
          </a:blip>
          <a:srcRect t="49276" r="75819"/>
          <a:stretch/>
        </p:blipFill>
        <p:spPr>
          <a:xfrm rot="20646997">
            <a:off x="3450935" y="3829728"/>
            <a:ext cx="178617" cy="182855"/>
          </a:xfrm>
          <a:prstGeom prst="rect">
            <a:avLst/>
          </a:prstGeom>
        </p:spPr>
      </p:pic>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t="56566" r="80075"/>
          <a:stretch/>
        </p:blipFill>
        <p:spPr>
          <a:xfrm rot="20285219">
            <a:off x="3660835" y="3940539"/>
            <a:ext cx="129271" cy="127261"/>
          </a:xfrm>
          <a:prstGeom prst="rect">
            <a:avLst/>
          </a:prstGeom>
        </p:spPr>
      </p:pic>
      <p:pic>
        <p:nvPicPr>
          <p:cNvPr id="45" name="Picture 44"/>
          <p:cNvPicPr>
            <a:picLocks noChangeAspect="1"/>
          </p:cNvPicPr>
          <p:nvPr/>
        </p:nvPicPr>
        <p:blipFill rotWithShape="1">
          <a:blip r:embed="rId5" cstate="print">
            <a:extLst>
              <a:ext uri="{28A0092B-C50C-407E-A947-70E740481C1C}">
                <a14:useLocalDpi xmlns:a14="http://schemas.microsoft.com/office/drawing/2010/main" val="0"/>
              </a:ext>
            </a:extLst>
          </a:blip>
          <a:srcRect t="49276" r="75819"/>
          <a:stretch/>
        </p:blipFill>
        <p:spPr>
          <a:xfrm rot="20646997">
            <a:off x="3857857" y="3755915"/>
            <a:ext cx="178617" cy="182855"/>
          </a:xfrm>
          <a:prstGeom prst="rect">
            <a:avLst/>
          </a:prstGeom>
        </p:spPr>
      </p:pic>
      <p:pic>
        <p:nvPicPr>
          <p:cNvPr id="46" name="Picture 45"/>
          <p:cNvPicPr>
            <a:picLocks noChangeAspect="1"/>
          </p:cNvPicPr>
          <p:nvPr/>
        </p:nvPicPr>
        <p:blipFill rotWithShape="1">
          <a:blip r:embed="rId6">
            <a:extLst>
              <a:ext uri="{28A0092B-C50C-407E-A947-70E740481C1C}">
                <a14:useLocalDpi xmlns:a14="http://schemas.microsoft.com/office/drawing/2010/main" val="0"/>
              </a:ext>
            </a:extLst>
          </a:blip>
          <a:srcRect t="56566" r="80075"/>
          <a:stretch/>
        </p:blipFill>
        <p:spPr>
          <a:xfrm rot="20285219">
            <a:off x="4049393" y="3857383"/>
            <a:ext cx="129271" cy="127261"/>
          </a:xfrm>
          <a:prstGeom prst="rect">
            <a:avLst/>
          </a:prstGeom>
        </p:spPr>
      </p:pic>
      <p:pic>
        <p:nvPicPr>
          <p:cNvPr id="75" name="Picture 74"/>
          <p:cNvPicPr>
            <a:picLocks noChangeAspect="1"/>
          </p:cNvPicPr>
          <p:nvPr/>
        </p:nvPicPr>
        <p:blipFill rotWithShape="1">
          <a:blip r:embed="rId4" cstate="print">
            <a:extLst>
              <a:ext uri="{28A0092B-C50C-407E-A947-70E740481C1C}">
                <a14:useLocalDpi xmlns:a14="http://schemas.microsoft.com/office/drawing/2010/main" val="0"/>
              </a:ext>
            </a:extLst>
          </a:blip>
          <a:srcRect t="70195" r="68264"/>
          <a:stretch/>
        </p:blipFill>
        <p:spPr>
          <a:xfrm rot="2157152">
            <a:off x="5621984" y="7828199"/>
            <a:ext cx="242029" cy="151839"/>
          </a:xfrm>
          <a:prstGeom prst="rect">
            <a:avLst/>
          </a:prstGeom>
        </p:spPr>
      </p:pic>
      <p:pic>
        <p:nvPicPr>
          <p:cNvPr id="76" name="Picture 75"/>
          <p:cNvPicPr>
            <a:picLocks noChangeAspect="1"/>
          </p:cNvPicPr>
          <p:nvPr/>
        </p:nvPicPr>
        <p:blipFill rotWithShape="1">
          <a:blip r:embed="rId4" cstate="print">
            <a:extLst>
              <a:ext uri="{28A0092B-C50C-407E-A947-70E740481C1C}">
                <a14:useLocalDpi xmlns:a14="http://schemas.microsoft.com/office/drawing/2010/main" val="0"/>
              </a:ext>
            </a:extLst>
          </a:blip>
          <a:srcRect t="70195" r="68264"/>
          <a:stretch/>
        </p:blipFill>
        <p:spPr>
          <a:xfrm rot="2127590">
            <a:off x="6274841" y="7702918"/>
            <a:ext cx="242029" cy="151839"/>
          </a:xfrm>
          <a:prstGeom prst="rect">
            <a:avLst/>
          </a:prstGeom>
        </p:spPr>
      </p:pic>
      <p:pic>
        <p:nvPicPr>
          <p:cNvPr id="77" name="Picture 76"/>
          <p:cNvPicPr>
            <a:picLocks noChangeAspect="1"/>
          </p:cNvPicPr>
          <p:nvPr/>
        </p:nvPicPr>
        <p:blipFill rotWithShape="1">
          <a:blip r:embed="rId4" cstate="print">
            <a:extLst>
              <a:ext uri="{28A0092B-C50C-407E-A947-70E740481C1C}">
                <a14:useLocalDpi xmlns:a14="http://schemas.microsoft.com/office/drawing/2010/main" val="0"/>
              </a:ext>
            </a:extLst>
          </a:blip>
          <a:srcRect t="70195" r="68264"/>
          <a:stretch/>
        </p:blipFill>
        <p:spPr>
          <a:xfrm rot="2314114">
            <a:off x="5538329" y="8807073"/>
            <a:ext cx="242029" cy="151839"/>
          </a:xfrm>
          <a:prstGeom prst="rect">
            <a:avLst/>
          </a:prstGeom>
        </p:spPr>
      </p:pic>
      <p:pic>
        <p:nvPicPr>
          <p:cNvPr id="78" name="Picture 77"/>
          <p:cNvPicPr>
            <a:picLocks noChangeAspect="1"/>
          </p:cNvPicPr>
          <p:nvPr/>
        </p:nvPicPr>
        <p:blipFill rotWithShape="1">
          <a:blip r:embed="rId4" cstate="print">
            <a:extLst>
              <a:ext uri="{28A0092B-C50C-407E-A947-70E740481C1C}">
                <a14:useLocalDpi xmlns:a14="http://schemas.microsoft.com/office/drawing/2010/main" val="0"/>
              </a:ext>
            </a:extLst>
          </a:blip>
          <a:srcRect t="70195" r="68264"/>
          <a:stretch/>
        </p:blipFill>
        <p:spPr>
          <a:xfrm rot="2238756">
            <a:off x="6109930" y="8563462"/>
            <a:ext cx="242029" cy="151839"/>
          </a:xfrm>
          <a:prstGeom prst="rect">
            <a:avLst/>
          </a:prstGeom>
        </p:spPr>
      </p:pic>
      <p:cxnSp>
        <p:nvCxnSpPr>
          <p:cNvPr id="79" name="Straight Arrow Connector 78"/>
          <p:cNvCxnSpPr>
            <a:cxnSpLocks/>
          </p:cNvCxnSpPr>
          <p:nvPr/>
        </p:nvCxnSpPr>
        <p:spPr>
          <a:xfrm flipH="1">
            <a:off x="5823458" y="6977544"/>
            <a:ext cx="464149" cy="549743"/>
          </a:xfrm>
          <a:prstGeom prst="straightConnector1">
            <a:avLst/>
          </a:prstGeom>
          <a:ln w="19050">
            <a:headEnd type="none"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80" name="Straight Arrow Connector 79"/>
          <p:cNvCxnSpPr>
            <a:cxnSpLocks/>
          </p:cNvCxnSpPr>
          <p:nvPr/>
        </p:nvCxnSpPr>
        <p:spPr>
          <a:xfrm flipH="1">
            <a:off x="6034197" y="7390346"/>
            <a:ext cx="196747" cy="214132"/>
          </a:xfrm>
          <a:prstGeom prst="straightConnector1">
            <a:avLst/>
          </a:prstGeom>
          <a:ln w="19050">
            <a:headEnd type="none"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81" name="Straight Arrow Connector 80"/>
          <p:cNvCxnSpPr>
            <a:cxnSpLocks/>
          </p:cNvCxnSpPr>
          <p:nvPr/>
        </p:nvCxnSpPr>
        <p:spPr>
          <a:xfrm flipH="1" flipV="1">
            <a:off x="6449395" y="7869284"/>
            <a:ext cx="124470" cy="161104"/>
          </a:xfrm>
          <a:prstGeom prst="straightConnector1">
            <a:avLst/>
          </a:prstGeom>
          <a:ln w="19050">
            <a:headEnd type="none" w="med" len="med"/>
            <a:tailEnd type="arrow" w="med" len="med"/>
          </a:ln>
        </p:spPr>
        <p:style>
          <a:lnRef idx="2">
            <a:schemeClr val="accent2"/>
          </a:lnRef>
          <a:fillRef idx="0">
            <a:schemeClr val="accent2"/>
          </a:fillRef>
          <a:effectRef idx="1">
            <a:schemeClr val="accent2"/>
          </a:effectRef>
          <a:fontRef idx="minor">
            <a:schemeClr val="tx1"/>
          </a:fontRef>
        </p:style>
      </p:cxnSp>
      <p:sp>
        <p:nvSpPr>
          <p:cNvPr id="82" name="TextBox 81"/>
          <p:cNvSpPr txBox="1"/>
          <p:nvPr/>
        </p:nvSpPr>
        <p:spPr>
          <a:xfrm>
            <a:off x="6244705" y="6827885"/>
            <a:ext cx="821059" cy="246221"/>
          </a:xfrm>
          <a:prstGeom prst="rect">
            <a:avLst/>
          </a:prstGeom>
          <a:noFill/>
        </p:spPr>
        <p:txBody>
          <a:bodyPr wrap="none" rtlCol="0">
            <a:spAutoFit/>
          </a:bodyPr>
          <a:lstStyle/>
          <a:p>
            <a:r>
              <a:rPr lang="en-US" sz="1000" dirty="0">
                <a:solidFill>
                  <a:schemeClr val="accent2"/>
                </a:solidFill>
              </a:rPr>
              <a:t>Washer, M4</a:t>
            </a:r>
          </a:p>
        </p:txBody>
      </p:sp>
      <p:sp>
        <p:nvSpPr>
          <p:cNvPr id="83" name="TextBox 82"/>
          <p:cNvSpPr txBox="1"/>
          <p:nvPr/>
        </p:nvSpPr>
        <p:spPr>
          <a:xfrm>
            <a:off x="6312642" y="7977244"/>
            <a:ext cx="1087157" cy="400110"/>
          </a:xfrm>
          <a:prstGeom prst="rect">
            <a:avLst/>
          </a:prstGeom>
          <a:noFill/>
        </p:spPr>
        <p:txBody>
          <a:bodyPr wrap="none" rtlCol="0">
            <a:spAutoFit/>
          </a:bodyPr>
          <a:lstStyle/>
          <a:p>
            <a:r>
              <a:rPr lang="en-US" sz="1000" dirty="0">
                <a:solidFill>
                  <a:schemeClr val="accent2"/>
                </a:solidFill>
              </a:rPr>
              <a:t>M4 x 0.7 x 12mm</a:t>
            </a:r>
          </a:p>
          <a:p>
            <a:r>
              <a:rPr lang="en-US" sz="1000" dirty="0">
                <a:solidFill>
                  <a:schemeClr val="accent2"/>
                </a:solidFill>
              </a:rPr>
              <a:t>Pan Head Screws</a:t>
            </a:r>
          </a:p>
        </p:txBody>
      </p:sp>
      <p:sp>
        <p:nvSpPr>
          <p:cNvPr id="84" name="TextBox 83"/>
          <p:cNvSpPr txBox="1"/>
          <p:nvPr/>
        </p:nvSpPr>
        <p:spPr>
          <a:xfrm>
            <a:off x="6166115" y="7237013"/>
            <a:ext cx="1083951" cy="246221"/>
          </a:xfrm>
          <a:prstGeom prst="rect">
            <a:avLst/>
          </a:prstGeom>
          <a:noFill/>
        </p:spPr>
        <p:txBody>
          <a:bodyPr wrap="none" rtlCol="0">
            <a:spAutoFit/>
          </a:bodyPr>
          <a:lstStyle/>
          <a:p>
            <a:r>
              <a:rPr lang="en-US" sz="1000" dirty="0">
                <a:solidFill>
                  <a:schemeClr val="accent2"/>
                </a:solidFill>
              </a:rPr>
              <a:t>Lock Washer, M4</a:t>
            </a:r>
          </a:p>
        </p:txBody>
      </p:sp>
      <p:cxnSp>
        <p:nvCxnSpPr>
          <p:cNvPr id="85" name="Straight Arrow Connector 84"/>
          <p:cNvCxnSpPr>
            <a:cxnSpLocks/>
          </p:cNvCxnSpPr>
          <p:nvPr/>
        </p:nvCxnSpPr>
        <p:spPr>
          <a:xfrm flipV="1">
            <a:off x="3983572" y="8746653"/>
            <a:ext cx="334903" cy="228287"/>
          </a:xfrm>
          <a:prstGeom prst="straightConnector1">
            <a:avLst/>
          </a:prstGeom>
          <a:ln w="19050">
            <a:headEnd type="none" w="med" len="med"/>
            <a:tailEnd type="arrow" w="med" len="med"/>
          </a:ln>
        </p:spPr>
        <p:style>
          <a:lnRef idx="2">
            <a:schemeClr val="accent2"/>
          </a:lnRef>
          <a:fillRef idx="0">
            <a:schemeClr val="accent2"/>
          </a:fillRef>
          <a:effectRef idx="1">
            <a:schemeClr val="accent2"/>
          </a:effectRef>
          <a:fontRef idx="minor">
            <a:schemeClr val="tx1"/>
          </a:fontRef>
        </p:style>
      </p:cxnSp>
      <p:pic>
        <p:nvPicPr>
          <p:cNvPr id="93" name="Picture 92"/>
          <p:cNvPicPr>
            <a:picLocks noChangeAspect="1"/>
          </p:cNvPicPr>
          <p:nvPr/>
        </p:nvPicPr>
        <p:blipFill rotWithShape="1">
          <a:blip r:embed="rId5" cstate="print">
            <a:extLst>
              <a:ext uri="{28A0092B-C50C-407E-A947-70E740481C1C}">
                <a14:useLocalDpi xmlns:a14="http://schemas.microsoft.com/office/drawing/2010/main" val="0"/>
              </a:ext>
            </a:extLst>
          </a:blip>
          <a:srcRect t="49276" r="75819"/>
          <a:stretch/>
        </p:blipFill>
        <p:spPr>
          <a:xfrm rot="20646997">
            <a:off x="5718520" y="7514041"/>
            <a:ext cx="178617" cy="182855"/>
          </a:xfrm>
          <a:prstGeom prst="rect">
            <a:avLst/>
          </a:prstGeom>
        </p:spPr>
      </p:pic>
      <p:pic>
        <p:nvPicPr>
          <p:cNvPr id="94" name="Picture 93"/>
          <p:cNvPicPr>
            <a:picLocks noChangeAspect="1"/>
          </p:cNvPicPr>
          <p:nvPr/>
        </p:nvPicPr>
        <p:blipFill rotWithShape="1">
          <a:blip r:embed="rId6">
            <a:extLst>
              <a:ext uri="{28A0092B-C50C-407E-A947-70E740481C1C}">
                <a14:useLocalDpi xmlns:a14="http://schemas.microsoft.com/office/drawing/2010/main" val="0"/>
              </a:ext>
            </a:extLst>
          </a:blip>
          <a:srcRect t="56566" r="80075"/>
          <a:stretch/>
        </p:blipFill>
        <p:spPr>
          <a:xfrm rot="20285219">
            <a:off x="5947044" y="7611058"/>
            <a:ext cx="129271" cy="127261"/>
          </a:xfrm>
          <a:prstGeom prst="rect">
            <a:avLst/>
          </a:prstGeom>
        </p:spPr>
      </p:pic>
      <p:pic>
        <p:nvPicPr>
          <p:cNvPr id="91" name="Picture 90"/>
          <p:cNvPicPr>
            <a:picLocks noChangeAspect="1"/>
          </p:cNvPicPr>
          <p:nvPr/>
        </p:nvPicPr>
        <p:blipFill rotWithShape="1">
          <a:blip r:embed="rId5" cstate="print">
            <a:extLst>
              <a:ext uri="{28A0092B-C50C-407E-A947-70E740481C1C}">
                <a14:useLocalDpi xmlns:a14="http://schemas.microsoft.com/office/drawing/2010/main" val="0"/>
              </a:ext>
            </a:extLst>
          </a:blip>
          <a:srcRect t="49276" r="75819"/>
          <a:stretch/>
        </p:blipFill>
        <p:spPr>
          <a:xfrm rot="20646997">
            <a:off x="4981682" y="7625430"/>
            <a:ext cx="178617" cy="182855"/>
          </a:xfrm>
          <a:prstGeom prst="rect">
            <a:avLst/>
          </a:prstGeom>
        </p:spPr>
      </p:pic>
      <p:pic>
        <p:nvPicPr>
          <p:cNvPr id="92" name="Picture 91"/>
          <p:cNvPicPr>
            <a:picLocks noChangeAspect="1"/>
          </p:cNvPicPr>
          <p:nvPr/>
        </p:nvPicPr>
        <p:blipFill rotWithShape="1">
          <a:blip r:embed="rId6">
            <a:extLst>
              <a:ext uri="{28A0092B-C50C-407E-A947-70E740481C1C}">
                <a14:useLocalDpi xmlns:a14="http://schemas.microsoft.com/office/drawing/2010/main" val="0"/>
              </a:ext>
            </a:extLst>
          </a:blip>
          <a:srcRect t="56566" r="80075"/>
          <a:stretch/>
        </p:blipFill>
        <p:spPr>
          <a:xfrm rot="20285219">
            <a:off x="5623357" y="8437189"/>
            <a:ext cx="129271" cy="127261"/>
          </a:xfrm>
          <a:prstGeom prst="rect">
            <a:avLst/>
          </a:prstGeom>
        </p:spPr>
      </p:pic>
      <p:pic>
        <p:nvPicPr>
          <p:cNvPr id="98" name="Picture 97"/>
          <p:cNvPicPr>
            <a:picLocks noChangeAspect="1"/>
          </p:cNvPicPr>
          <p:nvPr/>
        </p:nvPicPr>
        <p:blipFill rotWithShape="1">
          <a:blip r:embed="rId6">
            <a:extLst>
              <a:ext uri="{28A0092B-C50C-407E-A947-70E740481C1C}">
                <a14:useLocalDpi xmlns:a14="http://schemas.microsoft.com/office/drawing/2010/main" val="0"/>
              </a:ext>
            </a:extLst>
          </a:blip>
          <a:srcRect t="56566" r="80075"/>
          <a:stretch/>
        </p:blipFill>
        <p:spPr>
          <a:xfrm rot="20285219">
            <a:off x="5220711" y="7721713"/>
            <a:ext cx="129271" cy="127261"/>
          </a:xfrm>
          <a:prstGeom prst="rect">
            <a:avLst/>
          </a:prstGeom>
        </p:spPr>
      </p:pic>
      <p:pic>
        <p:nvPicPr>
          <p:cNvPr id="97" name="Picture 96"/>
          <p:cNvPicPr>
            <a:picLocks noChangeAspect="1"/>
          </p:cNvPicPr>
          <p:nvPr/>
        </p:nvPicPr>
        <p:blipFill rotWithShape="1">
          <a:blip r:embed="rId5" cstate="print">
            <a:extLst>
              <a:ext uri="{28A0092B-C50C-407E-A947-70E740481C1C}">
                <a14:useLocalDpi xmlns:a14="http://schemas.microsoft.com/office/drawing/2010/main" val="0"/>
              </a:ext>
            </a:extLst>
          </a:blip>
          <a:srcRect t="49276" r="75819"/>
          <a:stretch/>
        </p:blipFill>
        <p:spPr>
          <a:xfrm rot="20646997">
            <a:off x="5421929" y="8341588"/>
            <a:ext cx="178617" cy="182855"/>
          </a:xfrm>
          <a:prstGeom prst="rect">
            <a:avLst/>
          </a:prstGeom>
        </p:spPr>
      </p:pic>
      <p:pic>
        <p:nvPicPr>
          <p:cNvPr id="95" name="Picture 94"/>
          <p:cNvPicPr>
            <a:picLocks noChangeAspect="1"/>
          </p:cNvPicPr>
          <p:nvPr/>
        </p:nvPicPr>
        <p:blipFill rotWithShape="1">
          <a:blip r:embed="rId5" cstate="print">
            <a:extLst>
              <a:ext uri="{28A0092B-C50C-407E-A947-70E740481C1C}">
                <a14:useLocalDpi xmlns:a14="http://schemas.microsoft.com/office/drawing/2010/main" val="0"/>
              </a:ext>
            </a:extLst>
          </a:blip>
          <a:srcRect t="49276" r="75819"/>
          <a:stretch/>
        </p:blipFill>
        <p:spPr>
          <a:xfrm rot="20646997">
            <a:off x="4852263" y="8585408"/>
            <a:ext cx="178617" cy="182855"/>
          </a:xfrm>
          <a:prstGeom prst="rect">
            <a:avLst/>
          </a:prstGeom>
        </p:spPr>
      </p:pic>
      <p:pic>
        <p:nvPicPr>
          <p:cNvPr id="96" name="Picture 95"/>
          <p:cNvPicPr>
            <a:picLocks noChangeAspect="1"/>
          </p:cNvPicPr>
          <p:nvPr/>
        </p:nvPicPr>
        <p:blipFill rotWithShape="1">
          <a:blip r:embed="rId6">
            <a:extLst>
              <a:ext uri="{28A0092B-C50C-407E-A947-70E740481C1C}">
                <a14:useLocalDpi xmlns:a14="http://schemas.microsoft.com/office/drawing/2010/main" val="0"/>
              </a:ext>
            </a:extLst>
          </a:blip>
          <a:srcRect t="56566" r="80075"/>
          <a:stretch/>
        </p:blipFill>
        <p:spPr>
          <a:xfrm rot="20285219">
            <a:off x="5025439" y="8658906"/>
            <a:ext cx="129271" cy="127261"/>
          </a:xfrm>
          <a:prstGeom prst="rect">
            <a:avLst/>
          </a:prstGeom>
        </p:spPr>
      </p:pic>
      <p:sp>
        <p:nvSpPr>
          <p:cNvPr id="104" name="TextBox 103"/>
          <p:cNvSpPr txBox="1"/>
          <p:nvPr/>
        </p:nvSpPr>
        <p:spPr>
          <a:xfrm>
            <a:off x="2044455" y="8974940"/>
            <a:ext cx="2276585" cy="400110"/>
          </a:xfrm>
          <a:prstGeom prst="rect">
            <a:avLst/>
          </a:prstGeom>
          <a:noFill/>
        </p:spPr>
        <p:txBody>
          <a:bodyPr wrap="none" rtlCol="0">
            <a:spAutoFit/>
          </a:bodyPr>
          <a:lstStyle/>
          <a:p>
            <a:pPr algn="r"/>
            <a:r>
              <a:rPr lang="en-US" sz="1000" dirty="0">
                <a:solidFill>
                  <a:schemeClr val="accent2"/>
                </a:solidFill>
              </a:rPr>
              <a:t>Mounting Device</a:t>
            </a:r>
          </a:p>
          <a:p>
            <a:pPr algn="r"/>
            <a:r>
              <a:rPr lang="en-US" sz="1000" i="1" dirty="0">
                <a:solidFill>
                  <a:schemeClr val="accent2"/>
                </a:solidFill>
              </a:rPr>
              <a:t>(Part ID: C-MD-402 shown, not included)</a:t>
            </a:r>
          </a:p>
        </p:txBody>
      </p:sp>
      <p:cxnSp>
        <p:nvCxnSpPr>
          <p:cNvPr id="19" name="Straight Connector 18">
            <a:extLst>
              <a:ext uri="{FF2B5EF4-FFF2-40B4-BE49-F238E27FC236}">
                <a16:creationId xmlns:a16="http://schemas.microsoft.com/office/drawing/2014/main" id="{79554272-B647-4D9B-141F-E5A748561E98}"/>
              </a:ext>
            </a:extLst>
          </p:cNvPr>
          <p:cNvCxnSpPr>
            <a:cxnSpLocks/>
          </p:cNvCxnSpPr>
          <p:nvPr/>
        </p:nvCxnSpPr>
        <p:spPr>
          <a:xfrm>
            <a:off x="2280212" y="3385622"/>
            <a:ext cx="625164" cy="25180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Straight Connector 21">
            <a:extLst>
              <a:ext uri="{FF2B5EF4-FFF2-40B4-BE49-F238E27FC236}">
                <a16:creationId xmlns:a16="http://schemas.microsoft.com/office/drawing/2014/main" id="{B3C1814C-3C6D-6F94-15E3-A840E8535033}"/>
              </a:ext>
            </a:extLst>
          </p:cNvPr>
          <p:cNvCxnSpPr>
            <a:cxnSpLocks/>
          </p:cNvCxnSpPr>
          <p:nvPr/>
        </p:nvCxnSpPr>
        <p:spPr>
          <a:xfrm>
            <a:off x="2825118" y="2770273"/>
            <a:ext cx="412000" cy="149516"/>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a:extLst>
              <a:ext uri="{FF2B5EF4-FFF2-40B4-BE49-F238E27FC236}">
                <a16:creationId xmlns:a16="http://schemas.microsoft.com/office/drawing/2014/main" id="{90D881B7-49B8-82BD-AB0E-F6DF868D4307}"/>
              </a:ext>
            </a:extLst>
          </p:cNvPr>
          <p:cNvCxnSpPr>
            <a:cxnSpLocks/>
          </p:cNvCxnSpPr>
          <p:nvPr/>
        </p:nvCxnSpPr>
        <p:spPr>
          <a:xfrm>
            <a:off x="2733866" y="3350961"/>
            <a:ext cx="244103" cy="106566"/>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a:extLst>
              <a:ext uri="{FF2B5EF4-FFF2-40B4-BE49-F238E27FC236}">
                <a16:creationId xmlns:a16="http://schemas.microsoft.com/office/drawing/2014/main" id="{2B4956CD-CBE5-A8B0-5C1A-36831BB34802}"/>
              </a:ext>
            </a:extLst>
          </p:cNvPr>
          <p:cNvCxnSpPr>
            <a:cxnSpLocks/>
          </p:cNvCxnSpPr>
          <p:nvPr/>
        </p:nvCxnSpPr>
        <p:spPr>
          <a:xfrm>
            <a:off x="3224028" y="3565517"/>
            <a:ext cx="113933" cy="43901"/>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a:extLst>
              <a:ext uri="{FF2B5EF4-FFF2-40B4-BE49-F238E27FC236}">
                <a16:creationId xmlns:a16="http://schemas.microsoft.com/office/drawing/2014/main" id="{8ECDD7DB-02E8-9D80-EE20-90339CEFD1CC}"/>
              </a:ext>
            </a:extLst>
          </p:cNvPr>
          <p:cNvCxnSpPr>
            <a:cxnSpLocks/>
          </p:cNvCxnSpPr>
          <p:nvPr/>
        </p:nvCxnSpPr>
        <p:spPr>
          <a:xfrm>
            <a:off x="3182748" y="3106511"/>
            <a:ext cx="1207529" cy="497386"/>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8" name="Straight Connector 47">
            <a:extLst>
              <a:ext uri="{FF2B5EF4-FFF2-40B4-BE49-F238E27FC236}">
                <a16:creationId xmlns:a16="http://schemas.microsoft.com/office/drawing/2014/main" id="{48856D72-A670-5C2B-83FD-CE0154FCFC0F}"/>
              </a:ext>
            </a:extLst>
          </p:cNvPr>
          <p:cNvCxnSpPr>
            <a:cxnSpLocks/>
          </p:cNvCxnSpPr>
          <p:nvPr/>
        </p:nvCxnSpPr>
        <p:spPr>
          <a:xfrm>
            <a:off x="3608809" y="3080921"/>
            <a:ext cx="1207529" cy="497386"/>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9" name="Straight Connector 48">
            <a:extLst>
              <a:ext uri="{FF2B5EF4-FFF2-40B4-BE49-F238E27FC236}">
                <a16:creationId xmlns:a16="http://schemas.microsoft.com/office/drawing/2014/main" id="{B3C1E14F-83B4-BE7F-6259-EB61FDEEA199}"/>
              </a:ext>
            </a:extLst>
          </p:cNvPr>
          <p:cNvCxnSpPr>
            <a:cxnSpLocks/>
          </p:cNvCxnSpPr>
          <p:nvPr/>
        </p:nvCxnSpPr>
        <p:spPr>
          <a:xfrm>
            <a:off x="3490376" y="3682754"/>
            <a:ext cx="1207529" cy="497386"/>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51" name="Picture 50">
            <a:extLst>
              <a:ext uri="{FF2B5EF4-FFF2-40B4-BE49-F238E27FC236}">
                <a16:creationId xmlns:a16="http://schemas.microsoft.com/office/drawing/2014/main" id="{9D7002EE-F2E9-9283-711C-A16F41B2E8B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0195" r="68264"/>
          <a:stretch/>
        </p:blipFill>
        <p:spPr>
          <a:xfrm rot="2546972">
            <a:off x="4390387" y="3566210"/>
            <a:ext cx="242029" cy="151839"/>
          </a:xfrm>
          <a:prstGeom prst="rect">
            <a:avLst/>
          </a:prstGeom>
        </p:spPr>
      </p:pic>
      <p:pic>
        <p:nvPicPr>
          <p:cNvPr id="52" name="Picture 51">
            <a:extLst>
              <a:ext uri="{FF2B5EF4-FFF2-40B4-BE49-F238E27FC236}">
                <a16:creationId xmlns:a16="http://schemas.microsoft.com/office/drawing/2014/main" id="{15B83A89-BCB9-17F1-C837-AFC8309E254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0195" r="68264"/>
          <a:stretch/>
        </p:blipFill>
        <p:spPr>
          <a:xfrm rot="2498545">
            <a:off x="4820447" y="3542156"/>
            <a:ext cx="242029" cy="151839"/>
          </a:xfrm>
          <a:prstGeom prst="rect">
            <a:avLst/>
          </a:prstGeom>
        </p:spPr>
      </p:pic>
      <p:pic>
        <p:nvPicPr>
          <p:cNvPr id="53" name="Picture 52">
            <a:extLst>
              <a:ext uri="{FF2B5EF4-FFF2-40B4-BE49-F238E27FC236}">
                <a16:creationId xmlns:a16="http://schemas.microsoft.com/office/drawing/2014/main" id="{D62C963C-7F04-BE77-1B77-C8797E52D62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0195" r="68264"/>
          <a:stretch/>
        </p:blipFill>
        <p:spPr>
          <a:xfrm rot="2490258">
            <a:off x="4709637" y="4137412"/>
            <a:ext cx="242029" cy="151839"/>
          </a:xfrm>
          <a:prstGeom prst="rect">
            <a:avLst/>
          </a:prstGeom>
        </p:spPr>
      </p:pic>
      <p:cxnSp>
        <p:nvCxnSpPr>
          <p:cNvPr id="72" name="Straight Connector 71">
            <a:extLst>
              <a:ext uri="{FF2B5EF4-FFF2-40B4-BE49-F238E27FC236}">
                <a16:creationId xmlns:a16="http://schemas.microsoft.com/office/drawing/2014/main" id="{5DF90D3B-ED2D-4B79-1888-733B580759EA}"/>
              </a:ext>
            </a:extLst>
          </p:cNvPr>
          <p:cNvCxnSpPr>
            <a:cxnSpLocks/>
          </p:cNvCxnSpPr>
          <p:nvPr/>
        </p:nvCxnSpPr>
        <p:spPr>
          <a:xfrm>
            <a:off x="2322547" y="7977244"/>
            <a:ext cx="1157076" cy="317893"/>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88BC5417-6B44-BA59-4B2E-8947813A6D4E}"/>
              </a:ext>
            </a:extLst>
          </p:cNvPr>
          <p:cNvCxnSpPr>
            <a:cxnSpLocks/>
          </p:cNvCxnSpPr>
          <p:nvPr/>
        </p:nvCxnSpPr>
        <p:spPr>
          <a:xfrm>
            <a:off x="3010879" y="7862575"/>
            <a:ext cx="479497" cy="132349"/>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0" name="Straight Connector 89">
            <a:extLst>
              <a:ext uri="{FF2B5EF4-FFF2-40B4-BE49-F238E27FC236}">
                <a16:creationId xmlns:a16="http://schemas.microsoft.com/office/drawing/2014/main" id="{7639AFB8-CCA0-8C17-452C-3BF0ABB9A614}"/>
              </a:ext>
            </a:extLst>
          </p:cNvPr>
          <p:cNvCxnSpPr>
            <a:cxnSpLocks/>
          </p:cNvCxnSpPr>
          <p:nvPr/>
        </p:nvCxnSpPr>
        <p:spPr>
          <a:xfrm>
            <a:off x="3578132" y="8325811"/>
            <a:ext cx="1976413" cy="533097"/>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9" name="Straight Connector 98">
            <a:extLst>
              <a:ext uri="{FF2B5EF4-FFF2-40B4-BE49-F238E27FC236}">
                <a16:creationId xmlns:a16="http://schemas.microsoft.com/office/drawing/2014/main" id="{0B96E45D-0500-07FF-30DB-D7B2ED75DB12}"/>
              </a:ext>
            </a:extLst>
          </p:cNvPr>
          <p:cNvCxnSpPr>
            <a:cxnSpLocks/>
          </p:cNvCxnSpPr>
          <p:nvPr/>
        </p:nvCxnSpPr>
        <p:spPr>
          <a:xfrm>
            <a:off x="4320491" y="7221014"/>
            <a:ext cx="1976413" cy="533097"/>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5" name="Straight Connector 104">
            <a:extLst>
              <a:ext uri="{FF2B5EF4-FFF2-40B4-BE49-F238E27FC236}">
                <a16:creationId xmlns:a16="http://schemas.microsoft.com/office/drawing/2014/main" id="{3D4DAE93-68F3-DD99-BB06-4C96F39C0472}"/>
              </a:ext>
            </a:extLst>
          </p:cNvPr>
          <p:cNvCxnSpPr>
            <a:cxnSpLocks/>
          </p:cNvCxnSpPr>
          <p:nvPr/>
        </p:nvCxnSpPr>
        <p:spPr>
          <a:xfrm>
            <a:off x="4566338" y="8211829"/>
            <a:ext cx="1561922" cy="403609"/>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588999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429FE5B4-6E1A-7094-F69B-967B1DC20465}"/>
              </a:ext>
            </a:extLst>
          </p:cNvPr>
          <p:cNvPicPr>
            <a:picLocks noChangeAspect="1"/>
          </p:cNvPicPr>
          <p:nvPr/>
        </p:nvPicPr>
        <p:blipFill>
          <a:blip r:embed="rId2"/>
          <a:stretch>
            <a:fillRect/>
          </a:stretch>
        </p:blipFill>
        <p:spPr>
          <a:xfrm>
            <a:off x="485663" y="5591242"/>
            <a:ext cx="3146538" cy="3380481"/>
          </a:xfrm>
          <a:prstGeom prst="rect">
            <a:avLst/>
          </a:prstGeom>
        </p:spPr>
      </p:pic>
      <p:pic>
        <p:nvPicPr>
          <p:cNvPr id="5" name="Picture 4">
            <a:extLst>
              <a:ext uri="{FF2B5EF4-FFF2-40B4-BE49-F238E27FC236}">
                <a16:creationId xmlns:a16="http://schemas.microsoft.com/office/drawing/2014/main" id="{997D5C7F-3ED6-8190-A71D-78D9076D8300}"/>
              </a:ext>
            </a:extLst>
          </p:cNvPr>
          <p:cNvPicPr>
            <a:picLocks noChangeAspect="1"/>
          </p:cNvPicPr>
          <p:nvPr/>
        </p:nvPicPr>
        <p:blipFill>
          <a:blip r:embed="rId3"/>
          <a:stretch>
            <a:fillRect/>
          </a:stretch>
        </p:blipFill>
        <p:spPr>
          <a:xfrm>
            <a:off x="5362753" y="1984578"/>
            <a:ext cx="2086911" cy="1185510"/>
          </a:xfrm>
          <a:prstGeom prst="rect">
            <a:avLst/>
          </a:prstGeom>
        </p:spPr>
      </p:pic>
      <p:sp>
        <p:nvSpPr>
          <p:cNvPr id="27" name="Title 1"/>
          <p:cNvSpPr txBox="1">
            <a:spLocks/>
          </p:cNvSpPr>
          <p:nvPr/>
        </p:nvSpPr>
        <p:spPr>
          <a:xfrm>
            <a:off x="534352" y="725824"/>
            <a:ext cx="6703695" cy="3670916"/>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marL="228600" indent="-228600">
              <a:buAutoNum type="arabicParenR"/>
            </a:pPr>
            <a:r>
              <a:rPr lang="en-US" sz="1200" dirty="0">
                <a:latin typeface="+mn-lt"/>
              </a:rPr>
              <a:t>Tip the Docking Station to a position that is comfortable to work with.</a:t>
            </a:r>
          </a:p>
          <a:p>
            <a:pPr marL="228600" indent="-228600">
              <a:buAutoNum type="arabicParenR"/>
            </a:pPr>
            <a:r>
              <a:rPr lang="en-US" sz="1200" dirty="0">
                <a:latin typeface="+mn-lt"/>
              </a:rPr>
              <a:t>Install all cables that are necessary for computing needs.</a:t>
            </a:r>
          </a:p>
          <a:p>
            <a:pPr marL="228600" indent="-228600">
              <a:buAutoNum type="arabicParenR"/>
            </a:pPr>
            <a:r>
              <a:rPr lang="en-US" sz="1200" dirty="0">
                <a:latin typeface="+mn-lt"/>
              </a:rPr>
              <a:t>Use Zip Ties (Hardware Kit Item 1) and the Strain Relief Points to secure cables and reduce risk of accidental disconnects.</a:t>
            </a:r>
          </a:p>
          <a:p>
            <a:pPr marL="228600" indent="-228600">
              <a:buAutoNum type="arabicParenR"/>
            </a:pPr>
            <a:endParaRPr lang="en-US" sz="1200" dirty="0">
              <a:latin typeface="+mn-lt"/>
            </a:endParaRPr>
          </a:p>
          <a:p>
            <a:pPr marL="228600" indent="-228600">
              <a:buAutoNum type="arabicParenR"/>
            </a:pPr>
            <a:endParaRPr lang="en-US" sz="1200" dirty="0">
              <a:latin typeface="+mn-lt"/>
            </a:endParaRPr>
          </a:p>
          <a:p>
            <a:pPr marL="228600" indent="-228600">
              <a:buAutoNum type="arabicParenR"/>
            </a:pPr>
            <a:endParaRPr lang="en-US" sz="1200" dirty="0">
              <a:latin typeface="+mn-lt"/>
            </a:endParaRPr>
          </a:p>
          <a:p>
            <a:pPr marL="228600" indent="-228600">
              <a:buAutoNum type="arabicParenR"/>
            </a:pPr>
            <a:endParaRPr lang="en-US" sz="1200" dirty="0">
              <a:latin typeface="+mn-lt"/>
            </a:endParaRPr>
          </a:p>
          <a:p>
            <a:pPr marL="228600" indent="-228600">
              <a:buAutoNum type="arabicParenR"/>
            </a:pPr>
            <a:endParaRPr lang="en-US" sz="1200" dirty="0">
              <a:latin typeface="+mn-lt"/>
            </a:endParaRPr>
          </a:p>
          <a:p>
            <a:pPr marL="228600" indent="-228600">
              <a:buAutoNum type="arabicParenR"/>
            </a:pPr>
            <a:endParaRPr lang="en-US" sz="1200" dirty="0">
              <a:latin typeface="+mn-lt"/>
            </a:endParaRPr>
          </a:p>
          <a:p>
            <a:pPr marL="228600" indent="-228600">
              <a:buAutoNum type="arabicParenR"/>
            </a:pPr>
            <a:endParaRPr lang="en-US" sz="1200" dirty="0">
              <a:latin typeface="+mn-lt"/>
            </a:endParaRPr>
          </a:p>
          <a:p>
            <a:pPr marL="228600" indent="-228600">
              <a:buAutoNum type="arabicParenR"/>
            </a:pPr>
            <a:endParaRPr lang="en-US" sz="1200" dirty="0">
              <a:latin typeface="+mn-lt"/>
            </a:endParaRPr>
          </a:p>
          <a:p>
            <a:pPr marL="228600" indent="-228600">
              <a:buAutoNum type="arabicParenR"/>
            </a:pPr>
            <a:endParaRPr lang="en-US" sz="1200" dirty="0">
              <a:latin typeface="+mn-lt"/>
            </a:endParaRPr>
          </a:p>
          <a:p>
            <a:pPr marL="228600" indent="-228600">
              <a:buAutoNum type="arabicParenR"/>
            </a:pPr>
            <a:endParaRPr lang="en-US" sz="1200" dirty="0">
              <a:latin typeface="+mn-lt"/>
            </a:endParaRPr>
          </a:p>
          <a:p>
            <a:pPr marL="228600" indent="-228600">
              <a:buAutoNum type="arabicParenR"/>
            </a:pPr>
            <a:endParaRPr lang="en-US" sz="1200" dirty="0">
              <a:latin typeface="+mn-lt"/>
            </a:endParaRPr>
          </a:p>
          <a:p>
            <a:pPr marL="228600" indent="-228600">
              <a:buAutoNum type="arabicParenR"/>
            </a:pPr>
            <a:endParaRPr lang="en-US" sz="1200" dirty="0">
              <a:latin typeface="+mn-lt"/>
            </a:endParaRPr>
          </a:p>
          <a:p>
            <a:pPr marL="228600" indent="-228600">
              <a:buAutoNum type="arabicParenR"/>
            </a:pPr>
            <a:endParaRPr lang="en-US" sz="1200" dirty="0">
              <a:latin typeface="+mn-lt"/>
            </a:endParaRPr>
          </a:p>
          <a:p>
            <a:pPr marL="228600" indent="-228600">
              <a:buAutoNum type="arabicParenR"/>
            </a:pPr>
            <a:endParaRPr lang="en-US" sz="1200" dirty="0">
              <a:latin typeface="+mn-lt"/>
            </a:endParaRPr>
          </a:p>
          <a:p>
            <a:pPr marL="228600" indent="-228600">
              <a:buAutoNum type="arabicParenR"/>
            </a:pPr>
            <a:endParaRPr lang="en-US" sz="1200" dirty="0">
              <a:latin typeface="+mn-lt"/>
            </a:endParaRPr>
          </a:p>
          <a:p>
            <a:pPr marL="228600" indent="-228600">
              <a:buAutoNum type="arabicParenR"/>
            </a:pPr>
            <a:endParaRPr lang="en-US" sz="1200" dirty="0">
              <a:latin typeface="+mn-lt"/>
            </a:endParaRPr>
          </a:p>
          <a:p>
            <a:pPr marL="228600" indent="-228600">
              <a:buAutoNum type="arabicParenR"/>
            </a:pPr>
            <a:endParaRPr lang="en-US" sz="1200" dirty="0">
              <a:latin typeface="+mn-lt"/>
            </a:endParaRPr>
          </a:p>
          <a:p>
            <a:pPr marL="228600" indent="-228600">
              <a:buAutoNum type="arabicParenR"/>
            </a:pPr>
            <a:endParaRPr lang="en-US" sz="1200" dirty="0">
              <a:latin typeface="+mn-lt"/>
            </a:endParaRPr>
          </a:p>
          <a:p>
            <a:pPr marL="228600" indent="-228600">
              <a:buAutoNum type="arabicParenR"/>
            </a:pPr>
            <a:endParaRPr lang="en-US" sz="1200" dirty="0">
              <a:latin typeface="+mn-lt"/>
            </a:endParaRPr>
          </a:p>
          <a:p>
            <a:pPr marL="228600" indent="-228600">
              <a:buAutoNum type="arabicParenR"/>
            </a:pPr>
            <a:endParaRPr lang="en-US" sz="1200" dirty="0">
              <a:latin typeface="+mn-lt"/>
            </a:endParaRPr>
          </a:p>
          <a:p>
            <a:pPr marL="228600" indent="-228600">
              <a:buAutoNum type="arabicParenR"/>
            </a:pPr>
            <a:endParaRPr lang="en-US" sz="1200" dirty="0">
              <a:latin typeface="+mn-lt"/>
            </a:endParaRPr>
          </a:p>
          <a:p>
            <a:pPr marL="228600" indent="-228600">
              <a:buAutoNum type="arabicParenR"/>
            </a:pPr>
            <a:endParaRPr lang="en-US" sz="1200" dirty="0">
              <a:latin typeface="+mn-lt"/>
            </a:endParaRPr>
          </a:p>
          <a:p>
            <a:pPr marL="228600" indent="-228600">
              <a:buAutoNum type="arabicParenR"/>
            </a:pPr>
            <a:r>
              <a:rPr lang="en-US" sz="1200" dirty="0">
                <a:latin typeface="+mn-lt"/>
              </a:rPr>
              <a:t>Create a service loop with cables to ensure that no tension is on the connectors and to enable intended motion.</a:t>
            </a:r>
          </a:p>
          <a:p>
            <a:pPr marL="228600" indent="-228600">
              <a:buAutoNum type="arabicParenR"/>
            </a:pPr>
            <a:r>
              <a:rPr lang="en-US" sz="1200" dirty="0">
                <a:latin typeface="+mn-lt"/>
              </a:rPr>
              <a:t>Tie off cables onto a stationary part of the mounting system.</a:t>
            </a:r>
          </a:p>
        </p:txBody>
      </p:sp>
      <p:sp>
        <p:nvSpPr>
          <p:cNvPr id="2" name="Title 1"/>
          <p:cNvSpPr>
            <a:spLocks noGrp="1"/>
          </p:cNvSpPr>
          <p:nvPr>
            <p:ph type="title" idx="4294967295"/>
          </p:nvPr>
        </p:nvSpPr>
        <p:spPr>
          <a:xfrm>
            <a:off x="534353" y="169565"/>
            <a:ext cx="6703695" cy="397042"/>
          </a:xfrm>
        </p:spPr>
        <p:txBody>
          <a:bodyPr>
            <a:noAutofit/>
          </a:bodyPr>
          <a:lstStyle/>
          <a:p>
            <a:r>
              <a:rPr lang="en-US" sz="2000" b="1" dirty="0">
                <a:latin typeface="+mn-lt"/>
              </a:rPr>
              <a:t>Cable Management</a:t>
            </a:r>
            <a:r>
              <a:rPr lang="en-US" sz="2000" b="1" dirty="0"/>
              <a:t> </a:t>
            </a:r>
            <a:r>
              <a:rPr lang="en-US" sz="2000" b="1" i="1" dirty="0"/>
              <a:t>(DS-TAB-401)</a:t>
            </a:r>
            <a:r>
              <a:rPr lang="en-US" sz="2000" b="1" dirty="0"/>
              <a:t> </a:t>
            </a:r>
            <a:endParaRPr lang="en-US" sz="2000" b="1" dirty="0">
              <a:latin typeface="+mn-lt"/>
            </a:endParaRPr>
          </a:p>
        </p:txBody>
      </p:sp>
      <p:sp>
        <p:nvSpPr>
          <p:cNvPr id="8" name="Oval 7"/>
          <p:cNvSpPr/>
          <p:nvPr/>
        </p:nvSpPr>
        <p:spPr>
          <a:xfrm>
            <a:off x="5086500" y="6808153"/>
            <a:ext cx="348567" cy="348567"/>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5107600" y="6770019"/>
            <a:ext cx="306368" cy="369332"/>
          </a:xfrm>
          <a:prstGeom prst="rect">
            <a:avLst/>
          </a:prstGeom>
          <a:noFill/>
        </p:spPr>
        <p:txBody>
          <a:bodyPr wrap="square" rtlCol="0">
            <a:spAutoFit/>
          </a:bodyPr>
          <a:lstStyle/>
          <a:p>
            <a:r>
              <a:rPr lang="en-US" b="1" dirty="0">
                <a:solidFill>
                  <a:schemeClr val="accent2"/>
                </a:solidFill>
              </a:rPr>
              <a:t>4</a:t>
            </a:r>
          </a:p>
        </p:txBody>
      </p:sp>
      <p:grpSp>
        <p:nvGrpSpPr>
          <p:cNvPr id="14" name="Group 13"/>
          <p:cNvGrpSpPr/>
          <p:nvPr/>
        </p:nvGrpSpPr>
        <p:grpSpPr>
          <a:xfrm>
            <a:off x="5260783" y="8236062"/>
            <a:ext cx="348567" cy="369332"/>
            <a:chOff x="592980" y="8203562"/>
            <a:chExt cx="348567" cy="369332"/>
          </a:xfrm>
        </p:grpSpPr>
        <p:sp>
          <p:nvSpPr>
            <p:cNvPr id="10" name="Oval 9"/>
            <p:cNvSpPr/>
            <p:nvPr/>
          </p:nvSpPr>
          <p:spPr>
            <a:xfrm>
              <a:off x="592980" y="8221627"/>
              <a:ext cx="348567" cy="348567"/>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614079" y="8203562"/>
              <a:ext cx="306368" cy="369332"/>
            </a:xfrm>
            <a:prstGeom prst="rect">
              <a:avLst/>
            </a:prstGeom>
            <a:noFill/>
          </p:spPr>
          <p:txBody>
            <a:bodyPr wrap="square" rtlCol="0">
              <a:spAutoFit/>
            </a:bodyPr>
            <a:lstStyle/>
            <a:p>
              <a:r>
                <a:rPr lang="en-US" b="1" dirty="0">
                  <a:solidFill>
                    <a:schemeClr val="accent2"/>
                  </a:solidFill>
                </a:rPr>
                <a:t>5</a:t>
              </a:r>
            </a:p>
          </p:txBody>
        </p:sp>
      </p:grpSp>
      <p:sp>
        <p:nvSpPr>
          <p:cNvPr id="12" name="TextBox 11"/>
          <p:cNvSpPr txBox="1"/>
          <p:nvPr/>
        </p:nvSpPr>
        <p:spPr>
          <a:xfrm>
            <a:off x="4793332" y="7179135"/>
            <a:ext cx="2118329" cy="507831"/>
          </a:xfrm>
          <a:prstGeom prst="rect">
            <a:avLst/>
          </a:prstGeom>
          <a:noFill/>
        </p:spPr>
        <p:txBody>
          <a:bodyPr wrap="square" rtlCol="0">
            <a:spAutoFit/>
          </a:bodyPr>
          <a:lstStyle/>
          <a:p>
            <a:r>
              <a:rPr lang="en-US" sz="900" dirty="0">
                <a:solidFill>
                  <a:schemeClr val="accent2"/>
                </a:solidFill>
              </a:rPr>
              <a:t>This loop must be large enough to allow full range of expected rotation and extension without stressing connections.</a:t>
            </a:r>
          </a:p>
        </p:txBody>
      </p:sp>
      <p:cxnSp>
        <p:nvCxnSpPr>
          <p:cNvPr id="13" name="Straight Arrow Connector 12"/>
          <p:cNvCxnSpPr>
            <a:cxnSpLocks/>
          </p:cNvCxnSpPr>
          <p:nvPr/>
        </p:nvCxnSpPr>
        <p:spPr>
          <a:xfrm rot="10800000" flipV="1">
            <a:off x="3215422" y="7721703"/>
            <a:ext cx="2198549" cy="773745"/>
          </a:xfrm>
          <a:prstGeom prst="bentConnector3">
            <a:avLst>
              <a:gd name="adj1" fmla="val 50000"/>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722236" y="8605394"/>
            <a:ext cx="2011627" cy="577081"/>
          </a:xfrm>
          <a:prstGeom prst="rect">
            <a:avLst/>
          </a:prstGeom>
          <a:noFill/>
        </p:spPr>
        <p:txBody>
          <a:bodyPr wrap="square" rtlCol="0">
            <a:spAutoFit/>
          </a:bodyPr>
          <a:lstStyle/>
          <a:p>
            <a:r>
              <a:rPr lang="en-US" sz="900" dirty="0">
                <a:solidFill>
                  <a:schemeClr val="accent2"/>
                </a:solidFill>
              </a:rPr>
              <a:t>Collect cables to secure to the mounting system or vehicle.</a:t>
            </a:r>
          </a:p>
          <a:p>
            <a:pPr>
              <a:lnSpc>
                <a:spcPct val="150000"/>
              </a:lnSpc>
            </a:pPr>
            <a:r>
              <a:rPr lang="en-US" sz="900" i="1" dirty="0">
                <a:solidFill>
                  <a:schemeClr val="accent2"/>
                </a:solidFill>
              </a:rPr>
              <a:t>(Note: mounting system not included)</a:t>
            </a:r>
          </a:p>
        </p:txBody>
      </p:sp>
      <p:cxnSp>
        <p:nvCxnSpPr>
          <p:cNvPr id="32" name="Straight Arrow Connector 12"/>
          <p:cNvCxnSpPr>
            <a:cxnSpLocks/>
          </p:cNvCxnSpPr>
          <p:nvPr/>
        </p:nvCxnSpPr>
        <p:spPr>
          <a:xfrm rot="10800000">
            <a:off x="1866900" y="8712640"/>
            <a:ext cx="3985596" cy="446132"/>
          </a:xfrm>
          <a:prstGeom prst="bentConnector3">
            <a:avLst>
              <a:gd name="adj1" fmla="val 94929"/>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548008" y="3647875"/>
            <a:ext cx="2006318" cy="830997"/>
          </a:xfrm>
          <a:prstGeom prst="rect">
            <a:avLst/>
          </a:prstGeom>
          <a:noFill/>
        </p:spPr>
        <p:txBody>
          <a:bodyPr wrap="none" rtlCol="0">
            <a:spAutoFit/>
          </a:bodyPr>
          <a:lstStyle/>
          <a:p>
            <a:pPr algn="ctr"/>
            <a:r>
              <a:rPr lang="en-US" sz="1200" dirty="0">
                <a:solidFill>
                  <a:schemeClr val="accent2"/>
                </a:solidFill>
              </a:rPr>
              <a:t>After connecting</a:t>
            </a:r>
          </a:p>
          <a:p>
            <a:pPr algn="ctr"/>
            <a:r>
              <a:rPr lang="en-US" sz="1200" dirty="0">
                <a:solidFill>
                  <a:schemeClr val="accent2"/>
                </a:solidFill>
              </a:rPr>
              <a:t>to vehicle power. This green </a:t>
            </a:r>
          </a:p>
          <a:p>
            <a:pPr algn="ctr"/>
            <a:r>
              <a:rPr lang="en-US" sz="1200" dirty="0">
                <a:solidFill>
                  <a:schemeClr val="accent2"/>
                </a:solidFill>
              </a:rPr>
              <a:t>LED will illuminate indicating </a:t>
            </a:r>
          </a:p>
          <a:p>
            <a:pPr algn="ctr"/>
            <a:r>
              <a:rPr lang="en-US" sz="1200" dirty="0">
                <a:solidFill>
                  <a:schemeClr val="accent2"/>
                </a:solidFill>
              </a:rPr>
              <a:t>that the dock has power </a:t>
            </a:r>
          </a:p>
        </p:txBody>
      </p:sp>
      <p:cxnSp>
        <p:nvCxnSpPr>
          <p:cNvPr id="16" name="Straight Connector 15"/>
          <p:cNvCxnSpPr>
            <a:cxnSpLocks/>
          </p:cNvCxnSpPr>
          <p:nvPr/>
        </p:nvCxnSpPr>
        <p:spPr>
          <a:xfrm flipH="1">
            <a:off x="6635321" y="2388271"/>
            <a:ext cx="197084" cy="1307371"/>
          </a:xfrm>
          <a:prstGeom prst="line">
            <a:avLst/>
          </a:prstGeom>
          <a:ln w="19050"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pic>
        <p:nvPicPr>
          <p:cNvPr id="19" name="Picture 18">
            <a:extLst>
              <a:ext uri="{FF2B5EF4-FFF2-40B4-BE49-F238E27FC236}">
                <a16:creationId xmlns:a16="http://schemas.microsoft.com/office/drawing/2014/main" id="{FE962F35-A8BA-2147-3A9B-23AB3BF0E0E4}"/>
              </a:ext>
            </a:extLst>
          </p:cNvPr>
          <p:cNvPicPr>
            <a:picLocks noChangeAspect="1"/>
          </p:cNvPicPr>
          <p:nvPr/>
        </p:nvPicPr>
        <p:blipFill>
          <a:blip r:embed="rId4"/>
          <a:stretch>
            <a:fillRect/>
          </a:stretch>
        </p:blipFill>
        <p:spPr>
          <a:xfrm>
            <a:off x="3029377" y="1442248"/>
            <a:ext cx="2324424" cy="3362794"/>
          </a:xfrm>
          <a:prstGeom prst="rect">
            <a:avLst/>
          </a:prstGeom>
        </p:spPr>
      </p:pic>
      <p:pic>
        <p:nvPicPr>
          <p:cNvPr id="30" name="Picture 29">
            <a:extLst>
              <a:ext uri="{FF2B5EF4-FFF2-40B4-BE49-F238E27FC236}">
                <a16:creationId xmlns:a16="http://schemas.microsoft.com/office/drawing/2014/main" id="{55869812-C6A9-22F3-EF83-7E0AA9863D86}"/>
              </a:ext>
            </a:extLst>
          </p:cNvPr>
          <p:cNvPicPr>
            <a:picLocks noChangeAspect="1"/>
          </p:cNvPicPr>
          <p:nvPr/>
        </p:nvPicPr>
        <p:blipFill>
          <a:blip r:embed="rId5"/>
          <a:stretch>
            <a:fillRect/>
          </a:stretch>
        </p:blipFill>
        <p:spPr>
          <a:xfrm>
            <a:off x="418750" y="1505286"/>
            <a:ext cx="2141225" cy="3108646"/>
          </a:xfrm>
          <a:prstGeom prst="rect">
            <a:avLst/>
          </a:prstGeom>
        </p:spPr>
      </p:pic>
      <p:sp>
        <p:nvSpPr>
          <p:cNvPr id="31" name="Oval 30">
            <a:extLst>
              <a:ext uri="{FF2B5EF4-FFF2-40B4-BE49-F238E27FC236}">
                <a16:creationId xmlns:a16="http://schemas.microsoft.com/office/drawing/2014/main" id="{5DA514D1-3EAA-8E20-B817-25BF1C98F638}"/>
              </a:ext>
            </a:extLst>
          </p:cNvPr>
          <p:cNvSpPr/>
          <p:nvPr/>
        </p:nvSpPr>
        <p:spPr>
          <a:xfrm>
            <a:off x="1870893" y="4038416"/>
            <a:ext cx="428413" cy="454524"/>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DC0A326D-ABAD-8EED-6B75-E3DD1D12603E}"/>
              </a:ext>
            </a:extLst>
          </p:cNvPr>
          <p:cNvSpPr/>
          <p:nvPr/>
        </p:nvSpPr>
        <p:spPr>
          <a:xfrm>
            <a:off x="674043" y="4024348"/>
            <a:ext cx="428413" cy="454524"/>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39BA32C7-0296-AF2A-647E-C7294238C7AE}"/>
              </a:ext>
            </a:extLst>
          </p:cNvPr>
          <p:cNvSpPr/>
          <p:nvPr/>
        </p:nvSpPr>
        <p:spPr>
          <a:xfrm>
            <a:off x="960948" y="2309659"/>
            <a:ext cx="428413" cy="454524"/>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B02BD2CF-BE2E-59B5-81CB-EB5F63853E85}"/>
              </a:ext>
            </a:extLst>
          </p:cNvPr>
          <p:cNvSpPr/>
          <p:nvPr/>
        </p:nvSpPr>
        <p:spPr>
          <a:xfrm>
            <a:off x="1567658" y="2332049"/>
            <a:ext cx="428413" cy="454524"/>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CBADDD24-575D-2C5B-8CC4-CF63FD4B98E5}"/>
              </a:ext>
            </a:extLst>
          </p:cNvPr>
          <p:cNvSpPr/>
          <p:nvPr/>
        </p:nvSpPr>
        <p:spPr>
          <a:xfrm>
            <a:off x="1973143" y="2916583"/>
            <a:ext cx="428413" cy="454524"/>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8D0AFD9D-8F1D-E6AC-07C3-F0E1E967DFFB}"/>
              </a:ext>
            </a:extLst>
          </p:cNvPr>
          <p:cNvSpPr/>
          <p:nvPr/>
        </p:nvSpPr>
        <p:spPr>
          <a:xfrm>
            <a:off x="582357" y="2848286"/>
            <a:ext cx="428413" cy="454524"/>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51319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73C1BF2-33DE-9113-EAEB-5A0B359A990F}"/>
              </a:ext>
            </a:extLst>
          </p:cNvPr>
          <p:cNvPicPr>
            <a:picLocks noChangeAspect="1"/>
          </p:cNvPicPr>
          <p:nvPr/>
        </p:nvPicPr>
        <p:blipFill>
          <a:blip r:embed="rId2"/>
          <a:stretch>
            <a:fillRect/>
          </a:stretch>
        </p:blipFill>
        <p:spPr>
          <a:xfrm>
            <a:off x="1547396" y="7207317"/>
            <a:ext cx="4914900" cy="1854877"/>
          </a:xfrm>
          <a:prstGeom prst="rect">
            <a:avLst/>
          </a:prstGeom>
        </p:spPr>
      </p:pic>
      <p:pic>
        <p:nvPicPr>
          <p:cNvPr id="9" name="Picture 8">
            <a:extLst>
              <a:ext uri="{FF2B5EF4-FFF2-40B4-BE49-F238E27FC236}">
                <a16:creationId xmlns:a16="http://schemas.microsoft.com/office/drawing/2014/main" id="{F2DA152E-4D01-1344-D95D-64AC420451E7}"/>
              </a:ext>
            </a:extLst>
          </p:cNvPr>
          <p:cNvPicPr>
            <a:picLocks noChangeAspect="1"/>
          </p:cNvPicPr>
          <p:nvPr/>
        </p:nvPicPr>
        <p:blipFill>
          <a:blip r:embed="rId3"/>
          <a:stretch>
            <a:fillRect/>
          </a:stretch>
        </p:blipFill>
        <p:spPr>
          <a:xfrm>
            <a:off x="2489523" y="4033017"/>
            <a:ext cx="3529135" cy="3115913"/>
          </a:xfrm>
          <a:prstGeom prst="rect">
            <a:avLst/>
          </a:prstGeom>
        </p:spPr>
      </p:pic>
      <p:pic>
        <p:nvPicPr>
          <p:cNvPr id="6" name="Picture 5">
            <a:extLst>
              <a:ext uri="{FF2B5EF4-FFF2-40B4-BE49-F238E27FC236}">
                <a16:creationId xmlns:a16="http://schemas.microsoft.com/office/drawing/2014/main" id="{9BAFEF05-9756-B7DF-B264-61A8B2D3F7DC}"/>
              </a:ext>
            </a:extLst>
          </p:cNvPr>
          <p:cNvPicPr>
            <a:picLocks noChangeAspect="1"/>
          </p:cNvPicPr>
          <p:nvPr/>
        </p:nvPicPr>
        <p:blipFill>
          <a:blip r:embed="rId4"/>
          <a:stretch>
            <a:fillRect/>
          </a:stretch>
        </p:blipFill>
        <p:spPr>
          <a:xfrm>
            <a:off x="2615523" y="1300471"/>
            <a:ext cx="3266793" cy="2659546"/>
          </a:xfrm>
          <a:prstGeom prst="rect">
            <a:avLst/>
          </a:prstGeom>
        </p:spPr>
      </p:pic>
      <p:sp>
        <p:nvSpPr>
          <p:cNvPr id="22" name="Rectangle 21"/>
          <p:cNvSpPr/>
          <p:nvPr/>
        </p:nvSpPr>
        <p:spPr>
          <a:xfrm>
            <a:off x="516997" y="6719876"/>
            <a:ext cx="1821489" cy="265771"/>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584088" y="6650418"/>
            <a:ext cx="1696783" cy="230832"/>
          </a:xfrm>
          <a:prstGeom prst="rect">
            <a:avLst/>
          </a:prstGeom>
          <a:solidFill>
            <a:schemeClr val="accent2"/>
          </a:solidFill>
        </p:spPr>
        <p:txBody>
          <a:bodyPr wrap="square" rtlCol="0">
            <a:spAutoFit/>
          </a:bodyPr>
          <a:lstStyle/>
          <a:p>
            <a:pPr algn="ctr"/>
            <a:r>
              <a:rPr lang="en-US" sz="900" i="1" dirty="0">
                <a:solidFill>
                  <a:schemeClr val="bg1"/>
                </a:solidFill>
              </a:rPr>
              <a:t>shown in extended position</a:t>
            </a:r>
          </a:p>
        </p:txBody>
      </p:sp>
      <p:sp>
        <p:nvSpPr>
          <p:cNvPr id="2" name="Title 1"/>
          <p:cNvSpPr>
            <a:spLocks noGrp="1"/>
          </p:cNvSpPr>
          <p:nvPr>
            <p:ph type="title" idx="4294967295"/>
          </p:nvPr>
        </p:nvSpPr>
        <p:spPr>
          <a:xfrm>
            <a:off x="534353" y="169565"/>
            <a:ext cx="6703695" cy="397042"/>
          </a:xfrm>
        </p:spPr>
        <p:txBody>
          <a:bodyPr>
            <a:noAutofit/>
          </a:bodyPr>
          <a:lstStyle/>
          <a:p>
            <a:r>
              <a:rPr lang="en-US" sz="2000" b="1" dirty="0">
                <a:latin typeface="+mn-lt"/>
              </a:rPr>
              <a:t>Parts Included </a:t>
            </a:r>
            <a:r>
              <a:rPr lang="en-US" sz="2000" b="1" i="1" dirty="0">
                <a:latin typeface="+mn-lt"/>
              </a:rPr>
              <a:t>(TC-401)</a:t>
            </a:r>
          </a:p>
        </p:txBody>
      </p:sp>
      <p:sp>
        <p:nvSpPr>
          <p:cNvPr id="19" name="Title 1"/>
          <p:cNvSpPr txBox="1">
            <a:spLocks/>
          </p:cNvSpPr>
          <p:nvPr/>
        </p:nvSpPr>
        <p:spPr>
          <a:xfrm>
            <a:off x="534353" y="609089"/>
            <a:ext cx="6703695" cy="397042"/>
          </a:xfrm>
          <a:prstGeom prst="rect">
            <a:avLst/>
          </a:prstGeom>
        </p:spPr>
        <p:txBody>
          <a:bodyPr vert="horz" lIns="91440" tIns="45720" rIns="91440" bIns="45720" rtlCol="0" anchor="ctr">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600" dirty="0">
                <a:latin typeface="+mn-lt"/>
              </a:rPr>
              <a:t>Tablet Case </a:t>
            </a:r>
            <a:r>
              <a:rPr lang="en-US" sz="1400" i="1" dirty="0">
                <a:latin typeface="+mn-lt"/>
              </a:rPr>
              <a:t>(Part ID TC-401 shown assembled with Microsoft Surface Pro 9/10/11</a:t>
            </a:r>
            <a:r>
              <a:rPr lang="en-US" sz="1400" i="1" baseline="30000" dirty="0">
                <a:latin typeface="+mn-lt"/>
              </a:rPr>
              <a:t>th</a:t>
            </a:r>
            <a:r>
              <a:rPr lang="en-US" sz="1400" i="1" dirty="0">
                <a:latin typeface="+mn-lt"/>
              </a:rPr>
              <a:t>)</a:t>
            </a:r>
          </a:p>
        </p:txBody>
      </p:sp>
      <p:cxnSp>
        <p:nvCxnSpPr>
          <p:cNvPr id="28" name="Straight Connector 27"/>
          <p:cNvCxnSpPr/>
          <p:nvPr/>
        </p:nvCxnSpPr>
        <p:spPr>
          <a:xfrm flipH="1">
            <a:off x="5706061" y="2468641"/>
            <a:ext cx="1028153" cy="2"/>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9" name="TextBox 28"/>
          <p:cNvSpPr txBox="1"/>
          <p:nvPr/>
        </p:nvSpPr>
        <p:spPr>
          <a:xfrm>
            <a:off x="6106811" y="5268796"/>
            <a:ext cx="1684510" cy="597023"/>
          </a:xfrm>
          <a:prstGeom prst="rect">
            <a:avLst/>
          </a:prstGeom>
          <a:noFill/>
        </p:spPr>
        <p:txBody>
          <a:bodyPr wrap="square" rtlCol="0">
            <a:spAutoFit/>
          </a:bodyPr>
          <a:lstStyle/>
          <a:p>
            <a:pPr>
              <a:lnSpc>
                <a:spcPct val="150000"/>
              </a:lnSpc>
            </a:pPr>
            <a:r>
              <a:rPr lang="en-US" sz="1200" b="1" dirty="0">
                <a:solidFill>
                  <a:schemeClr val="accent2"/>
                </a:solidFill>
              </a:rPr>
              <a:t>Hand Strap </a:t>
            </a:r>
          </a:p>
          <a:p>
            <a:pPr>
              <a:lnSpc>
                <a:spcPct val="150000"/>
              </a:lnSpc>
            </a:pPr>
            <a:r>
              <a:rPr lang="en-US" sz="1100" b="1" i="1" dirty="0">
                <a:solidFill>
                  <a:schemeClr val="accent2"/>
                </a:solidFill>
              </a:rPr>
              <a:t>(shown assembled)</a:t>
            </a:r>
          </a:p>
        </p:txBody>
      </p:sp>
      <p:sp>
        <p:nvSpPr>
          <p:cNvPr id="32" name="TextBox 31"/>
          <p:cNvSpPr txBox="1"/>
          <p:nvPr/>
        </p:nvSpPr>
        <p:spPr>
          <a:xfrm>
            <a:off x="5968922" y="2181050"/>
            <a:ext cx="1608838" cy="276999"/>
          </a:xfrm>
          <a:prstGeom prst="rect">
            <a:avLst/>
          </a:prstGeom>
          <a:noFill/>
        </p:spPr>
        <p:txBody>
          <a:bodyPr wrap="none" rtlCol="0">
            <a:spAutoFit/>
          </a:bodyPr>
          <a:lstStyle/>
          <a:p>
            <a:pPr algn="r"/>
            <a:r>
              <a:rPr lang="en-US" sz="1200" b="1" dirty="0">
                <a:solidFill>
                  <a:schemeClr val="accent2"/>
                </a:solidFill>
              </a:rPr>
              <a:t>Desk Dock Port Access</a:t>
            </a:r>
          </a:p>
        </p:txBody>
      </p:sp>
      <p:cxnSp>
        <p:nvCxnSpPr>
          <p:cNvPr id="52" name="Straight Connector 51"/>
          <p:cNvCxnSpPr/>
          <p:nvPr/>
        </p:nvCxnSpPr>
        <p:spPr>
          <a:xfrm>
            <a:off x="1013852" y="7935114"/>
            <a:ext cx="1305387" cy="0"/>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3" name="TextBox 52"/>
          <p:cNvSpPr txBox="1"/>
          <p:nvPr/>
        </p:nvSpPr>
        <p:spPr>
          <a:xfrm>
            <a:off x="496724" y="7676367"/>
            <a:ext cx="1034257" cy="276999"/>
          </a:xfrm>
          <a:prstGeom prst="rect">
            <a:avLst/>
          </a:prstGeom>
          <a:noFill/>
        </p:spPr>
        <p:txBody>
          <a:bodyPr wrap="none" rtlCol="0">
            <a:spAutoFit/>
          </a:bodyPr>
          <a:lstStyle/>
          <a:p>
            <a:pPr algn="r"/>
            <a:r>
              <a:rPr lang="en-US" sz="1200" b="1" dirty="0">
                <a:solidFill>
                  <a:schemeClr val="accent2"/>
                </a:solidFill>
              </a:rPr>
              <a:t>Stylus Holder</a:t>
            </a:r>
          </a:p>
        </p:txBody>
      </p:sp>
      <p:cxnSp>
        <p:nvCxnSpPr>
          <p:cNvPr id="56" name="Straight Connector 55"/>
          <p:cNvCxnSpPr>
            <a:cxnSpLocks/>
          </p:cNvCxnSpPr>
          <p:nvPr/>
        </p:nvCxnSpPr>
        <p:spPr>
          <a:xfrm>
            <a:off x="4091370" y="8186738"/>
            <a:ext cx="0" cy="505998"/>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7" name="TextBox 56"/>
          <p:cNvSpPr txBox="1"/>
          <p:nvPr/>
        </p:nvSpPr>
        <p:spPr>
          <a:xfrm>
            <a:off x="6154876" y="7960369"/>
            <a:ext cx="1396664" cy="276999"/>
          </a:xfrm>
          <a:prstGeom prst="rect">
            <a:avLst/>
          </a:prstGeom>
          <a:noFill/>
        </p:spPr>
        <p:txBody>
          <a:bodyPr wrap="none" rtlCol="0">
            <a:spAutoFit/>
          </a:bodyPr>
          <a:lstStyle/>
          <a:p>
            <a:r>
              <a:rPr lang="en-US" sz="1200" b="1" dirty="0">
                <a:solidFill>
                  <a:schemeClr val="accent2"/>
                </a:solidFill>
              </a:rPr>
              <a:t>Docking Connector</a:t>
            </a:r>
          </a:p>
        </p:txBody>
      </p:sp>
      <p:cxnSp>
        <p:nvCxnSpPr>
          <p:cNvPr id="34" name="Straight Connector 33"/>
          <p:cNvCxnSpPr>
            <a:cxnSpLocks/>
          </p:cNvCxnSpPr>
          <p:nvPr/>
        </p:nvCxnSpPr>
        <p:spPr>
          <a:xfrm>
            <a:off x="2315364" y="6580371"/>
            <a:ext cx="1012746" cy="0"/>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5" name="TextBox 34"/>
          <p:cNvSpPr txBox="1"/>
          <p:nvPr/>
        </p:nvSpPr>
        <p:spPr>
          <a:xfrm>
            <a:off x="906907" y="4609079"/>
            <a:ext cx="846835" cy="276999"/>
          </a:xfrm>
          <a:prstGeom prst="rect">
            <a:avLst/>
          </a:prstGeom>
          <a:noFill/>
        </p:spPr>
        <p:txBody>
          <a:bodyPr wrap="none" rtlCol="0">
            <a:spAutoFit/>
          </a:bodyPr>
          <a:lstStyle/>
          <a:p>
            <a:r>
              <a:rPr lang="en-US" sz="1200" b="1" dirty="0">
                <a:solidFill>
                  <a:schemeClr val="accent2"/>
                </a:solidFill>
              </a:rPr>
              <a:t>Kick Stand</a:t>
            </a:r>
          </a:p>
        </p:txBody>
      </p:sp>
      <p:cxnSp>
        <p:nvCxnSpPr>
          <p:cNvPr id="45" name="Straight Connector 44"/>
          <p:cNvCxnSpPr/>
          <p:nvPr/>
        </p:nvCxnSpPr>
        <p:spPr>
          <a:xfrm flipH="1">
            <a:off x="4733091" y="5207324"/>
            <a:ext cx="2106906" cy="1"/>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6" name="TextBox 45"/>
          <p:cNvSpPr txBox="1"/>
          <p:nvPr/>
        </p:nvSpPr>
        <p:spPr>
          <a:xfrm>
            <a:off x="6186770" y="4771750"/>
            <a:ext cx="1369440" cy="461665"/>
          </a:xfrm>
          <a:prstGeom prst="rect">
            <a:avLst/>
          </a:prstGeom>
          <a:noFill/>
        </p:spPr>
        <p:txBody>
          <a:bodyPr wrap="square" rtlCol="0">
            <a:spAutoFit/>
          </a:bodyPr>
          <a:lstStyle/>
          <a:p>
            <a:pPr algn="ctr"/>
            <a:r>
              <a:rPr lang="en-US" sz="1200" b="1" dirty="0">
                <a:solidFill>
                  <a:schemeClr val="accent2"/>
                </a:solidFill>
              </a:rPr>
              <a:t>Docking Latch Pockets</a:t>
            </a:r>
          </a:p>
        </p:txBody>
      </p:sp>
      <p:cxnSp>
        <p:nvCxnSpPr>
          <p:cNvPr id="48" name="Straight Connector 47"/>
          <p:cNvCxnSpPr/>
          <p:nvPr/>
        </p:nvCxnSpPr>
        <p:spPr>
          <a:xfrm flipH="1" flipV="1">
            <a:off x="4454653" y="5796122"/>
            <a:ext cx="2867023" cy="21337"/>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1" name="Elbow Connector 40"/>
          <p:cNvCxnSpPr>
            <a:cxnSpLocks/>
          </p:cNvCxnSpPr>
          <p:nvPr/>
        </p:nvCxnSpPr>
        <p:spPr>
          <a:xfrm rot="10800000">
            <a:off x="3765883" y="4908930"/>
            <a:ext cx="3273093" cy="298394"/>
          </a:xfrm>
          <a:prstGeom prst="bentConnector3">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a:off x="468475" y="4172521"/>
            <a:ext cx="2031686" cy="0"/>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1" name="TextBox 30"/>
          <p:cNvSpPr txBox="1"/>
          <p:nvPr/>
        </p:nvSpPr>
        <p:spPr>
          <a:xfrm>
            <a:off x="464896" y="3830905"/>
            <a:ext cx="1407565" cy="646331"/>
          </a:xfrm>
          <a:prstGeom prst="rect">
            <a:avLst/>
          </a:prstGeom>
          <a:noFill/>
        </p:spPr>
        <p:txBody>
          <a:bodyPr wrap="none" rtlCol="0">
            <a:spAutoFit/>
          </a:bodyPr>
          <a:lstStyle/>
          <a:p>
            <a:pPr>
              <a:lnSpc>
                <a:spcPct val="150000"/>
              </a:lnSpc>
            </a:pPr>
            <a:r>
              <a:rPr lang="en-US" sz="1200" b="1" dirty="0">
                <a:solidFill>
                  <a:schemeClr val="accent2"/>
                </a:solidFill>
              </a:rPr>
              <a:t>Shoulder Strap Clip</a:t>
            </a:r>
          </a:p>
          <a:p>
            <a:pPr>
              <a:lnSpc>
                <a:spcPct val="150000"/>
              </a:lnSpc>
            </a:pPr>
            <a:r>
              <a:rPr lang="en-US" sz="1200" b="1" dirty="0">
                <a:solidFill>
                  <a:schemeClr val="accent2"/>
                </a:solidFill>
              </a:rPr>
              <a:t>Mounting Points</a:t>
            </a:r>
          </a:p>
        </p:txBody>
      </p:sp>
      <p:cxnSp>
        <p:nvCxnSpPr>
          <p:cNvPr id="37" name="Straight Connector 36"/>
          <p:cNvCxnSpPr/>
          <p:nvPr/>
        </p:nvCxnSpPr>
        <p:spPr>
          <a:xfrm flipH="1">
            <a:off x="3278374" y="1085559"/>
            <a:ext cx="9640" cy="244270"/>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 name="Straight Connector 6"/>
          <p:cNvCxnSpPr>
            <a:cxnSpLocks/>
          </p:cNvCxnSpPr>
          <p:nvPr/>
        </p:nvCxnSpPr>
        <p:spPr>
          <a:xfrm flipH="1">
            <a:off x="2352427" y="1085559"/>
            <a:ext cx="935587"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cxnSpLocks/>
          </p:cNvCxnSpPr>
          <p:nvPr/>
        </p:nvCxnSpPr>
        <p:spPr>
          <a:xfrm flipH="1">
            <a:off x="2352427" y="1085559"/>
            <a:ext cx="10902" cy="34161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1427742" y="1413707"/>
            <a:ext cx="92468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44139" y="1150177"/>
            <a:ext cx="1967206" cy="276999"/>
          </a:xfrm>
          <a:prstGeom prst="rect">
            <a:avLst/>
          </a:prstGeom>
          <a:noFill/>
        </p:spPr>
        <p:txBody>
          <a:bodyPr wrap="none" rtlCol="0">
            <a:spAutoFit/>
          </a:bodyPr>
          <a:lstStyle/>
          <a:p>
            <a:pPr algn="r"/>
            <a:r>
              <a:rPr lang="en-US" sz="1200" b="1" dirty="0">
                <a:solidFill>
                  <a:schemeClr val="accent2"/>
                </a:solidFill>
              </a:rPr>
              <a:t>Power and Volume Controls</a:t>
            </a:r>
          </a:p>
        </p:txBody>
      </p:sp>
      <p:sp>
        <p:nvSpPr>
          <p:cNvPr id="43" name="TextBox 42"/>
          <p:cNvSpPr txBox="1"/>
          <p:nvPr/>
        </p:nvSpPr>
        <p:spPr>
          <a:xfrm>
            <a:off x="749607" y="1754766"/>
            <a:ext cx="1661738" cy="276999"/>
          </a:xfrm>
          <a:prstGeom prst="rect">
            <a:avLst/>
          </a:prstGeom>
          <a:noFill/>
        </p:spPr>
        <p:txBody>
          <a:bodyPr wrap="none" rtlCol="0">
            <a:spAutoFit/>
          </a:bodyPr>
          <a:lstStyle/>
          <a:p>
            <a:pPr algn="r"/>
            <a:r>
              <a:rPr lang="en-US" sz="1200" b="1" dirty="0">
                <a:solidFill>
                  <a:schemeClr val="accent2"/>
                </a:solidFill>
              </a:rPr>
              <a:t>USB Type C Port Access</a:t>
            </a:r>
          </a:p>
        </p:txBody>
      </p:sp>
      <p:cxnSp>
        <p:nvCxnSpPr>
          <p:cNvPr id="44" name="Straight Connector 43"/>
          <p:cNvCxnSpPr/>
          <p:nvPr/>
        </p:nvCxnSpPr>
        <p:spPr>
          <a:xfrm flipV="1">
            <a:off x="1890084" y="2003737"/>
            <a:ext cx="935588" cy="789"/>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7" name="Straight Connector 46"/>
          <p:cNvCxnSpPr>
            <a:cxnSpLocks/>
          </p:cNvCxnSpPr>
          <p:nvPr/>
        </p:nvCxnSpPr>
        <p:spPr>
          <a:xfrm flipV="1">
            <a:off x="3800475" y="3661765"/>
            <a:ext cx="147682" cy="254852"/>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9" name="Straight Connector 48"/>
          <p:cNvCxnSpPr>
            <a:cxnSpLocks/>
          </p:cNvCxnSpPr>
          <p:nvPr/>
        </p:nvCxnSpPr>
        <p:spPr>
          <a:xfrm flipH="1" flipV="1">
            <a:off x="2363329" y="3496219"/>
            <a:ext cx="1437146" cy="42039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1458222" y="3496219"/>
            <a:ext cx="92468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308616" y="3209811"/>
            <a:ext cx="1826526" cy="276999"/>
          </a:xfrm>
          <a:prstGeom prst="rect">
            <a:avLst/>
          </a:prstGeom>
          <a:noFill/>
        </p:spPr>
        <p:txBody>
          <a:bodyPr wrap="none" rtlCol="0">
            <a:spAutoFit/>
          </a:bodyPr>
          <a:lstStyle/>
          <a:p>
            <a:pPr algn="r"/>
            <a:r>
              <a:rPr lang="en-US" sz="1200" b="1" dirty="0">
                <a:solidFill>
                  <a:schemeClr val="accent2"/>
                </a:solidFill>
              </a:rPr>
              <a:t>Keyboard Access Opening</a:t>
            </a:r>
          </a:p>
        </p:txBody>
      </p:sp>
      <p:sp>
        <p:nvSpPr>
          <p:cNvPr id="4" name="TextBox 3">
            <a:extLst>
              <a:ext uri="{FF2B5EF4-FFF2-40B4-BE49-F238E27FC236}">
                <a16:creationId xmlns:a16="http://schemas.microsoft.com/office/drawing/2014/main" id="{6984EDBC-677D-C8BE-FFA8-61E799CB9F3F}"/>
              </a:ext>
            </a:extLst>
          </p:cNvPr>
          <p:cNvSpPr txBox="1"/>
          <p:nvPr/>
        </p:nvSpPr>
        <p:spPr>
          <a:xfrm>
            <a:off x="220860" y="7972979"/>
            <a:ext cx="1629670" cy="369332"/>
          </a:xfrm>
          <a:prstGeom prst="rect">
            <a:avLst/>
          </a:prstGeom>
          <a:noFill/>
        </p:spPr>
        <p:txBody>
          <a:bodyPr wrap="square" rtlCol="0">
            <a:spAutoFit/>
          </a:bodyPr>
          <a:lstStyle/>
          <a:p>
            <a:pPr algn="ctr"/>
            <a:r>
              <a:rPr lang="en-US" sz="900" b="1" dirty="0">
                <a:solidFill>
                  <a:schemeClr val="accent2"/>
                </a:solidFill>
              </a:rPr>
              <a:t>(Compatible with Microsoft magnetic Stylus ONLY)</a:t>
            </a:r>
          </a:p>
        </p:txBody>
      </p:sp>
      <p:cxnSp>
        <p:nvCxnSpPr>
          <p:cNvPr id="17" name="Straight Connector 16">
            <a:extLst>
              <a:ext uri="{FF2B5EF4-FFF2-40B4-BE49-F238E27FC236}">
                <a16:creationId xmlns:a16="http://schemas.microsoft.com/office/drawing/2014/main" id="{31330779-E296-585A-D53E-A616237E9FBA}"/>
              </a:ext>
            </a:extLst>
          </p:cNvPr>
          <p:cNvCxnSpPr>
            <a:cxnSpLocks/>
          </p:cNvCxnSpPr>
          <p:nvPr/>
        </p:nvCxnSpPr>
        <p:spPr>
          <a:xfrm flipH="1">
            <a:off x="4089828" y="8194674"/>
            <a:ext cx="314822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0D5DC9B-DBD5-6739-BDD7-E9DC3F98BDBF}"/>
              </a:ext>
            </a:extLst>
          </p:cNvPr>
          <p:cNvCxnSpPr>
            <a:cxnSpLocks/>
          </p:cNvCxnSpPr>
          <p:nvPr/>
        </p:nvCxnSpPr>
        <p:spPr>
          <a:xfrm flipV="1">
            <a:off x="3486532" y="8810955"/>
            <a:ext cx="0" cy="251239"/>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8335D6DE-F679-E30E-EDFC-702E994A7C3B}"/>
              </a:ext>
            </a:extLst>
          </p:cNvPr>
          <p:cNvCxnSpPr>
            <a:cxnSpLocks/>
          </p:cNvCxnSpPr>
          <p:nvPr/>
        </p:nvCxnSpPr>
        <p:spPr>
          <a:xfrm flipV="1">
            <a:off x="4567619" y="8810955"/>
            <a:ext cx="0" cy="251239"/>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3" name="Straight Connector 32">
            <a:extLst>
              <a:ext uri="{FF2B5EF4-FFF2-40B4-BE49-F238E27FC236}">
                <a16:creationId xmlns:a16="http://schemas.microsoft.com/office/drawing/2014/main" id="{482BB447-79E1-B8CF-28AC-CA59B6BD0ACC}"/>
              </a:ext>
            </a:extLst>
          </p:cNvPr>
          <p:cNvCxnSpPr>
            <a:cxnSpLocks/>
          </p:cNvCxnSpPr>
          <p:nvPr/>
        </p:nvCxnSpPr>
        <p:spPr>
          <a:xfrm flipH="1">
            <a:off x="3486532" y="9055842"/>
            <a:ext cx="408820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BF38A637-9F4C-54D3-C628-6C9B51DE9F9E}"/>
              </a:ext>
            </a:extLst>
          </p:cNvPr>
          <p:cNvSpPr txBox="1"/>
          <p:nvPr/>
        </p:nvSpPr>
        <p:spPr>
          <a:xfrm>
            <a:off x="6355411" y="8423255"/>
            <a:ext cx="1219329" cy="646331"/>
          </a:xfrm>
          <a:prstGeom prst="rect">
            <a:avLst/>
          </a:prstGeom>
          <a:noFill/>
        </p:spPr>
        <p:txBody>
          <a:bodyPr wrap="square" rtlCol="0">
            <a:spAutoFit/>
          </a:bodyPr>
          <a:lstStyle/>
          <a:p>
            <a:pPr algn="ctr"/>
            <a:r>
              <a:rPr lang="en-US" sz="1200" b="1" dirty="0">
                <a:solidFill>
                  <a:schemeClr val="accent2"/>
                </a:solidFill>
              </a:rPr>
              <a:t>Docking Alignment Pockets</a:t>
            </a:r>
          </a:p>
        </p:txBody>
      </p:sp>
      <p:pic>
        <p:nvPicPr>
          <p:cNvPr id="62" name="Picture 61">
            <a:extLst>
              <a:ext uri="{FF2B5EF4-FFF2-40B4-BE49-F238E27FC236}">
                <a16:creationId xmlns:a16="http://schemas.microsoft.com/office/drawing/2014/main" id="{F93367EC-AC82-BBF7-6DCB-E67890F4AFDB}"/>
              </a:ext>
            </a:extLst>
          </p:cNvPr>
          <p:cNvPicPr>
            <a:picLocks noChangeAspect="1"/>
          </p:cNvPicPr>
          <p:nvPr/>
        </p:nvPicPr>
        <p:blipFill>
          <a:blip r:embed="rId5"/>
          <a:stretch>
            <a:fillRect/>
          </a:stretch>
        </p:blipFill>
        <p:spPr>
          <a:xfrm>
            <a:off x="496724" y="4842079"/>
            <a:ext cx="1855703" cy="1850840"/>
          </a:xfrm>
          <a:prstGeom prst="rect">
            <a:avLst/>
          </a:prstGeom>
          <a:ln>
            <a:solidFill>
              <a:schemeClr val="accent2">
                <a:lumMod val="75000"/>
              </a:schemeClr>
            </a:solidFill>
          </a:ln>
        </p:spPr>
      </p:pic>
    </p:spTree>
    <p:extLst>
      <p:ext uri="{BB962C8B-B14F-4D97-AF65-F5344CB8AC3E}">
        <p14:creationId xmlns:p14="http://schemas.microsoft.com/office/powerpoint/2010/main" val="3942299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B6969-5132-0F22-1AD4-4FA79FD05EFB}"/>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B1BC4F0B-3EB0-0639-16F9-47CF7726FECF}"/>
              </a:ext>
            </a:extLst>
          </p:cNvPr>
          <p:cNvPicPr>
            <a:picLocks noChangeAspect="1"/>
          </p:cNvPicPr>
          <p:nvPr/>
        </p:nvPicPr>
        <p:blipFill>
          <a:blip r:embed="rId2"/>
          <a:stretch>
            <a:fillRect/>
          </a:stretch>
        </p:blipFill>
        <p:spPr>
          <a:xfrm>
            <a:off x="2205482" y="7116806"/>
            <a:ext cx="3764916" cy="1876300"/>
          </a:xfrm>
          <a:prstGeom prst="rect">
            <a:avLst/>
          </a:prstGeom>
        </p:spPr>
      </p:pic>
      <p:pic>
        <p:nvPicPr>
          <p:cNvPr id="23" name="Picture 22">
            <a:extLst>
              <a:ext uri="{FF2B5EF4-FFF2-40B4-BE49-F238E27FC236}">
                <a16:creationId xmlns:a16="http://schemas.microsoft.com/office/drawing/2014/main" id="{F89BD73C-5D0E-0AF4-FA24-4C32241F96A7}"/>
              </a:ext>
            </a:extLst>
          </p:cNvPr>
          <p:cNvPicPr>
            <a:picLocks noChangeAspect="1"/>
          </p:cNvPicPr>
          <p:nvPr/>
        </p:nvPicPr>
        <p:blipFill>
          <a:blip r:embed="rId3"/>
          <a:stretch>
            <a:fillRect/>
          </a:stretch>
        </p:blipFill>
        <p:spPr>
          <a:xfrm>
            <a:off x="2516576" y="3944325"/>
            <a:ext cx="3148220" cy="3163935"/>
          </a:xfrm>
          <a:prstGeom prst="rect">
            <a:avLst/>
          </a:prstGeom>
        </p:spPr>
      </p:pic>
      <p:pic>
        <p:nvPicPr>
          <p:cNvPr id="5" name="Picture 4">
            <a:extLst>
              <a:ext uri="{FF2B5EF4-FFF2-40B4-BE49-F238E27FC236}">
                <a16:creationId xmlns:a16="http://schemas.microsoft.com/office/drawing/2014/main" id="{A481C348-BF72-E31A-7F91-06AA9089548B}"/>
              </a:ext>
            </a:extLst>
          </p:cNvPr>
          <p:cNvPicPr>
            <a:picLocks noChangeAspect="1"/>
          </p:cNvPicPr>
          <p:nvPr/>
        </p:nvPicPr>
        <p:blipFill>
          <a:blip r:embed="rId4"/>
          <a:stretch>
            <a:fillRect/>
          </a:stretch>
        </p:blipFill>
        <p:spPr>
          <a:xfrm>
            <a:off x="2852935" y="1191010"/>
            <a:ext cx="3253876" cy="2629908"/>
          </a:xfrm>
          <a:prstGeom prst="rect">
            <a:avLst/>
          </a:prstGeom>
        </p:spPr>
      </p:pic>
      <p:sp>
        <p:nvSpPr>
          <p:cNvPr id="22" name="Rectangle 21">
            <a:extLst>
              <a:ext uri="{FF2B5EF4-FFF2-40B4-BE49-F238E27FC236}">
                <a16:creationId xmlns:a16="http://schemas.microsoft.com/office/drawing/2014/main" id="{451EC7B8-9FF2-DBD8-3DDB-7330F1147938}"/>
              </a:ext>
            </a:extLst>
          </p:cNvPr>
          <p:cNvSpPr/>
          <p:nvPr/>
        </p:nvSpPr>
        <p:spPr>
          <a:xfrm>
            <a:off x="516997" y="6719876"/>
            <a:ext cx="1821489" cy="265771"/>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91C3A74-DC92-DD24-455C-F4214BEB17DA}"/>
              </a:ext>
            </a:extLst>
          </p:cNvPr>
          <p:cNvSpPr txBox="1"/>
          <p:nvPr/>
        </p:nvSpPr>
        <p:spPr>
          <a:xfrm>
            <a:off x="584088" y="6650418"/>
            <a:ext cx="1696783" cy="230832"/>
          </a:xfrm>
          <a:prstGeom prst="rect">
            <a:avLst/>
          </a:prstGeom>
          <a:solidFill>
            <a:schemeClr val="accent2"/>
          </a:solidFill>
        </p:spPr>
        <p:txBody>
          <a:bodyPr wrap="square" rtlCol="0">
            <a:spAutoFit/>
          </a:bodyPr>
          <a:lstStyle/>
          <a:p>
            <a:pPr algn="ctr"/>
            <a:r>
              <a:rPr lang="en-US" sz="900" i="1" dirty="0">
                <a:solidFill>
                  <a:schemeClr val="bg1"/>
                </a:solidFill>
              </a:rPr>
              <a:t>shown in extended position</a:t>
            </a:r>
          </a:p>
        </p:txBody>
      </p:sp>
      <p:sp>
        <p:nvSpPr>
          <p:cNvPr id="2" name="Title 1">
            <a:extLst>
              <a:ext uri="{FF2B5EF4-FFF2-40B4-BE49-F238E27FC236}">
                <a16:creationId xmlns:a16="http://schemas.microsoft.com/office/drawing/2014/main" id="{2615C310-3FE5-13BE-51BE-2636B9734DE5}"/>
              </a:ext>
            </a:extLst>
          </p:cNvPr>
          <p:cNvSpPr>
            <a:spLocks noGrp="1"/>
          </p:cNvSpPr>
          <p:nvPr>
            <p:ph type="title" idx="4294967295"/>
          </p:nvPr>
        </p:nvSpPr>
        <p:spPr>
          <a:xfrm>
            <a:off x="534353" y="169565"/>
            <a:ext cx="6703695" cy="397042"/>
          </a:xfrm>
        </p:spPr>
        <p:txBody>
          <a:bodyPr>
            <a:noAutofit/>
          </a:bodyPr>
          <a:lstStyle/>
          <a:p>
            <a:r>
              <a:rPr lang="en-US" sz="2000" b="1" dirty="0">
                <a:latin typeface="+mn-lt"/>
              </a:rPr>
              <a:t>Parts Included </a:t>
            </a:r>
            <a:r>
              <a:rPr lang="en-US" sz="2000" b="1" i="1" dirty="0">
                <a:latin typeface="+mn-lt"/>
              </a:rPr>
              <a:t>(TC-402,403, 404, 405, 406 and 409)</a:t>
            </a:r>
          </a:p>
        </p:txBody>
      </p:sp>
      <p:sp>
        <p:nvSpPr>
          <p:cNvPr id="19" name="Title 1">
            <a:extLst>
              <a:ext uri="{FF2B5EF4-FFF2-40B4-BE49-F238E27FC236}">
                <a16:creationId xmlns:a16="http://schemas.microsoft.com/office/drawing/2014/main" id="{01CD1C2E-1AE9-6F9A-30FE-CF2013991D23}"/>
              </a:ext>
            </a:extLst>
          </p:cNvPr>
          <p:cNvSpPr txBox="1">
            <a:spLocks/>
          </p:cNvSpPr>
          <p:nvPr/>
        </p:nvSpPr>
        <p:spPr>
          <a:xfrm>
            <a:off x="534353" y="609089"/>
            <a:ext cx="6703695" cy="397042"/>
          </a:xfrm>
          <a:prstGeom prst="rect">
            <a:avLst/>
          </a:prstGeom>
        </p:spPr>
        <p:txBody>
          <a:bodyPr vert="horz" lIns="91440" tIns="45720" rIns="91440" bIns="45720" rtlCol="0" anchor="ctr">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600" dirty="0">
                <a:latin typeface="+mn-lt"/>
              </a:rPr>
              <a:t>Tablet Case </a:t>
            </a:r>
            <a:r>
              <a:rPr lang="en-US" sz="1400" i="1" dirty="0">
                <a:latin typeface="+mn-lt"/>
              </a:rPr>
              <a:t>(Part ID TC-403 shown assembled with iPad Pro M4)</a:t>
            </a:r>
          </a:p>
        </p:txBody>
      </p:sp>
      <p:cxnSp>
        <p:nvCxnSpPr>
          <p:cNvPr id="28" name="Straight Connector 27">
            <a:extLst>
              <a:ext uri="{FF2B5EF4-FFF2-40B4-BE49-F238E27FC236}">
                <a16:creationId xmlns:a16="http://schemas.microsoft.com/office/drawing/2014/main" id="{53BBE37E-1E09-92A6-87F5-9D5E66E474E6}"/>
              </a:ext>
            </a:extLst>
          </p:cNvPr>
          <p:cNvCxnSpPr>
            <a:cxnSpLocks/>
          </p:cNvCxnSpPr>
          <p:nvPr/>
        </p:nvCxnSpPr>
        <p:spPr>
          <a:xfrm flipH="1" flipV="1">
            <a:off x="5158617" y="1441556"/>
            <a:ext cx="1880359" cy="13045"/>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9" name="TextBox 28">
            <a:extLst>
              <a:ext uri="{FF2B5EF4-FFF2-40B4-BE49-F238E27FC236}">
                <a16:creationId xmlns:a16="http://schemas.microsoft.com/office/drawing/2014/main" id="{AAA30475-8F3E-E3D3-4A4B-8B4B671AE15B}"/>
              </a:ext>
            </a:extLst>
          </p:cNvPr>
          <p:cNvSpPr txBox="1"/>
          <p:nvPr/>
        </p:nvSpPr>
        <p:spPr>
          <a:xfrm>
            <a:off x="6106811" y="5268796"/>
            <a:ext cx="1684510" cy="597023"/>
          </a:xfrm>
          <a:prstGeom prst="rect">
            <a:avLst/>
          </a:prstGeom>
          <a:noFill/>
        </p:spPr>
        <p:txBody>
          <a:bodyPr wrap="square" rtlCol="0">
            <a:spAutoFit/>
          </a:bodyPr>
          <a:lstStyle/>
          <a:p>
            <a:pPr>
              <a:lnSpc>
                <a:spcPct val="150000"/>
              </a:lnSpc>
            </a:pPr>
            <a:r>
              <a:rPr lang="en-US" sz="1200" b="1" dirty="0">
                <a:solidFill>
                  <a:schemeClr val="accent2"/>
                </a:solidFill>
              </a:rPr>
              <a:t>Hand Strap </a:t>
            </a:r>
          </a:p>
          <a:p>
            <a:pPr>
              <a:lnSpc>
                <a:spcPct val="150000"/>
              </a:lnSpc>
            </a:pPr>
            <a:r>
              <a:rPr lang="en-US" sz="1100" b="1" i="1" dirty="0">
                <a:solidFill>
                  <a:schemeClr val="accent2"/>
                </a:solidFill>
              </a:rPr>
              <a:t>(shown assembled)</a:t>
            </a:r>
          </a:p>
        </p:txBody>
      </p:sp>
      <p:sp>
        <p:nvSpPr>
          <p:cNvPr id="32" name="TextBox 31">
            <a:extLst>
              <a:ext uri="{FF2B5EF4-FFF2-40B4-BE49-F238E27FC236}">
                <a16:creationId xmlns:a16="http://schemas.microsoft.com/office/drawing/2014/main" id="{9661620A-4C3E-B90E-8F66-2AA548623748}"/>
              </a:ext>
            </a:extLst>
          </p:cNvPr>
          <p:cNvSpPr txBox="1"/>
          <p:nvPr/>
        </p:nvSpPr>
        <p:spPr>
          <a:xfrm>
            <a:off x="6095478" y="1190587"/>
            <a:ext cx="1515459" cy="276999"/>
          </a:xfrm>
          <a:prstGeom prst="rect">
            <a:avLst/>
          </a:prstGeom>
          <a:noFill/>
        </p:spPr>
        <p:txBody>
          <a:bodyPr wrap="square" rtlCol="0">
            <a:spAutoFit/>
          </a:bodyPr>
          <a:lstStyle/>
          <a:p>
            <a:pPr algn="r"/>
            <a:r>
              <a:rPr lang="en-US" sz="1200" b="1" dirty="0">
                <a:solidFill>
                  <a:schemeClr val="accent2"/>
                </a:solidFill>
              </a:rPr>
              <a:t>Apple Pencil  Storage</a:t>
            </a:r>
          </a:p>
        </p:txBody>
      </p:sp>
      <p:cxnSp>
        <p:nvCxnSpPr>
          <p:cNvPr id="56" name="Straight Connector 55">
            <a:extLst>
              <a:ext uri="{FF2B5EF4-FFF2-40B4-BE49-F238E27FC236}">
                <a16:creationId xmlns:a16="http://schemas.microsoft.com/office/drawing/2014/main" id="{E48DE23A-A517-E0DE-30E3-3782ACED5963}"/>
              </a:ext>
            </a:extLst>
          </p:cNvPr>
          <p:cNvCxnSpPr>
            <a:cxnSpLocks/>
          </p:cNvCxnSpPr>
          <p:nvPr/>
        </p:nvCxnSpPr>
        <p:spPr>
          <a:xfrm flipH="1">
            <a:off x="4087940" y="8186738"/>
            <a:ext cx="3430" cy="624217"/>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7" name="TextBox 56">
            <a:extLst>
              <a:ext uri="{FF2B5EF4-FFF2-40B4-BE49-F238E27FC236}">
                <a16:creationId xmlns:a16="http://schemas.microsoft.com/office/drawing/2014/main" id="{D0D1C059-F5F8-BF74-4A53-628EA3153732}"/>
              </a:ext>
            </a:extLst>
          </p:cNvPr>
          <p:cNvSpPr txBox="1"/>
          <p:nvPr/>
        </p:nvSpPr>
        <p:spPr>
          <a:xfrm>
            <a:off x="6154876" y="7960369"/>
            <a:ext cx="1396664" cy="276999"/>
          </a:xfrm>
          <a:prstGeom prst="rect">
            <a:avLst/>
          </a:prstGeom>
          <a:noFill/>
        </p:spPr>
        <p:txBody>
          <a:bodyPr wrap="none" rtlCol="0">
            <a:spAutoFit/>
          </a:bodyPr>
          <a:lstStyle/>
          <a:p>
            <a:r>
              <a:rPr lang="en-US" sz="1200" b="1" dirty="0">
                <a:solidFill>
                  <a:schemeClr val="accent2"/>
                </a:solidFill>
              </a:rPr>
              <a:t>Docking Connector</a:t>
            </a:r>
          </a:p>
        </p:txBody>
      </p:sp>
      <p:cxnSp>
        <p:nvCxnSpPr>
          <p:cNvPr id="34" name="Straight Connector 33">
            <a:extLst>
              <a:ext uri="{FF2B5EF4-FFF2-40B4-BE49-F238E27FC236}">
                <a16:creationId xmlns:a16="http://schemas.microsoft.com/office/drawing/2014/main" id="{A9389C2B-194C-6A9C-02FC-8E9D6C369F04}"/>
              </a:ext>
            </a:extLst>
          </p:cNvPr>
          <p:cNvCxnSpPr>
            <a:cxnSpLocks/>
          </p:cNvCxnSpPr>
          <p:nvPr/>
        </p:nvCxnSpPr>
        <p:spPr>
          <a:xfrm>
            <a:off x="2298792" y="6377171"/>
            <a:ext cx="707236" cy="0"/>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5" name="TextBox 34">
            <a:extLst>
              <a:ext uri="{FF2B5EF4-FFF2-40B4-BE49-F238E27FC236}">
                <a16:creationId xmlns:a16="http://schemas.microsoft.com/office/drawing/2014/main" id="{62D5EF31-45C0-C902-FF4C-D82335B7F3F7}"/>
              </a:ext>
            </a:extLst>
          </p:cNvPr>
          <p:cNvSpPr txBox="1"/>
          <p:nvPr/>
        </p:nvSpPr>
        <p:spPr>
          <a:xfrm>
            <a:off x="906907" y="4609079"/>
            <a:ext cx="846835" cy="276999"/>
          </a:xfrm>
          <a:prstGeom prst="rect">
            <a:avLst/>
          </a:prstGeom>
          <a:noFill/>
        </p:spPr>
        <p:txBody>
          <a:bodyPr wrap="none" rtlCol="0">
            <a:spAutoFit/>
          </a:bodyPr>
          <a:lstStyle/>
          <a:p>
            <a:r>
              <a:rPr lang="en-US" sz="1200" b="1" dirty="0">
                <a:solidFill>
                  <a:schemeClr val="accent2"/>
                </a:solidFill>
              </a:rPr>
              <a:t>Kick Stand</a:t>
            </a:r>
          </a:p>
        </p:txBody>
      </p:sp>
      <p:cxnSp>
        <p:nvCxnSpPr>
          <p:cNvPr id="45" name="Straight Connector 44">
            <a:extLst>
              <a:ext uri="{FF2B5EF4-FFF2-40B4-BE49-F238E27FC236}">
                <a16:creationId xmlns:a16="http://schemas.microsoft.com/office/drawing/2014/main" id="{0155C1F3-43A4-1646-5843-3221967C34CA}"/>
              </a:ext>
            </a:extLst>
          </p:cNvPr>
          <p:cNvCxnSpPr/>
          <p:nvPr/>
        </p:nvCxnSpPr>
        <p:spPr>
          <a:xfrm flipH="1">
            <a:off x="4477183" y="4952502"/>
            <a:ext cx="2106906" cy="1"/>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6" name="TextBox 45">
            <a:extLst>
              <a:ext uri="{FF2B5EF4-FFF2-40B4-BE49-F238E27FC236}">
                <a16:creationId xmlns:a16="http://schemas.microsoft.com/office/drawing/2014/main" id="{4CEBB5BF-0499-EEC3-D5A1-2E5E6393B388}"/>
              </a:ext>
            </a:extLst>
          </p:cNvPr>
          <p:cNvSpPr txBox="1"/>
          <p:nvPr/>
        </p:nvSpPr>
        <p:spPr>
          <a:xfrm>
            <a:off x="5913147" y="4465464"/>
            <a:ext cx="1369440" cy="461665"/>
          </a:xfrm>
          <a:prstGeom prst="rect">
            <a:avLst/>
          </a:prstGeom>
          <a:noFill/>
        </p:spPr>
        <p:txBody>
          <a:bodyPr wrap="square" rtlCol="0">
            <a:spAutoFit/>
          </a:bodyPr>
          <a:lstStyle/>
          <a:p>
            <a:pPr algn="ctr"/>
            <a:r>
              <a:rPr lang="en-US" sz="1200" b="1" dirty="0">
                <a:solidFill>
                  <a:schemeClr val="accent2"/>
                </a:solidFill>
              </a:rPr>
              <a:t>Docking Latch Pockets</a:t>
            </a:r>
          </a:p>
        </p:txBody>
      </p:sp>
      <p:cxnSp>
        <p:nvCxnSpPr>
          <p:cNvPr id="48" name="Straight Connector 47">
            <a:extLst>
              <a:ext uri="{FF2B5EF4-FFF2-40B4-BE49-F238E27FC236}">
                <a16:creationId xmlns:a16="http://schemas.microsoft.com/office/drawing/2014/main" id="{097E1E43-93F1-1AA1-2D18-4AA7DFBFB743}"/>
              </a:ext>
            </a:extLst>
          </p:cNvPr>
          <p:cNvCxnSpPr/>
          <p:nvPr/>
        </p:nvCxnSpPr>
        <p:spPr>
          <a:xfrm flipH="1" flipV="1">
            <a:off x="4247699" y="5607135"/>
            <a:ext cx="2867023" cy="21337"/>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1" name="Elbow Connector 40">
            <a:extLst>
              <a:ext uri="{FF2B5EF4-FFF2-40B4-BE49-F238E27FC236}">
                <a16:creationId xmlns:a16="http://schemas.microsoft.com/office/drawing/2014/main" id="{3BA6F53B-73A2-2897-ED93-0D7DBF9A05B6}"/>
              </a:ext>
            </a:extLst>
          </p:cNvPr>
          <p:cNvCxnSpPr>
            <a:cxnSpLocks/>
          </p:cNvCxnSpPr>
          <p:nvPr/>
        </p:nvCxnSpPr>
        <p:spPr>
          <a:xfrm rot="10800000">
            <a:off x="3486534" y="4743830"/>
            <a:ext cx="3025299" cy="206608"/>
          </a:xfrm>
          <a:prstGeom prst="bentConnector3">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0" name="Straight Connector 29">
            <a:extLst>
              <a:ext uri="{FF2B5EF4-FFF2-40B4-BE49-F238E27FC236}">
                <a16:creationId xmlns:a16="http://schemas.microsoft.com/office/drawing/2014/main" id="{967C5B06-2C75-AD28-D6FE-CF4DD716D6AA}"/>
              </a:ext>
            </a:extLst>
          </p:cNvPr>
          <p:cNvCxnSpPr/>
          <p:nvPr/>
        </p:nvCxnSpPr>
        <p:spPr>
          <a:xfrm>
            <a:off x="468475" y="4172521"/>
            <a:ext cx="2031686" cy="0"/>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1" name="TextBox 30">
            <a:extLst>
              <a:ext uri="{FF2B5EF4-FFF2-40B4-BE49-F238E27FC236}">
                <a16:creationId xmlns:a16="http://schemas.microsoft.com/office/drawing/2014/main" id="{F0AFC2EA-B5E2-225C-2526-67CACBAB32CB}"/>
              </a:ext>
            </a:extLst>
          </p:cNvPr>
          <p:cNvSpPr txBox="1"/>
          <p:nvPr/>
        </p:nvSpPr>
        <p:spPr>
          <a:xfrm>
            <a:off x="464896" y="3830905"/>
            <a:ext cx="1407565" cy="646331"/>
          </a:xfrm>
          <a:prstGeom prst="rect">
            <a:avLst/>
          </a:prstGeom>
          <a:noFill/>
        </p:spPr>
        <p:txBody>
          <a:bodyPr wrap="none" rtlCol="0">
            <a:spAutoFit/>
          </a:bodyPr>
          <a:lstStyle/>
          <a:p>
            <a:pPr>
              <a:lnSpc>
                <a:spcPct val="150000"/>
              </a:lnSpc>
            </a:pPr>
            <a:r>
              <a:rPr lang="en-US" sz="1200" b="1" dirty="0">
                <a:solidFill>
                  <a:schemeClr val="accent2"/>
                </a:solidFill>
              </a:rPr>
              <a:t>Shoulder Strap Clip</a:t>
            </a:r>
          </a:p>
          <a:p>
            <a:pPr>
              <a:lnSpc>
                <a:spcPct val="150000"/>
              </a:lnSpc>
            </a:pPr>
            <a:r>
              <a:rPr lang="en-US" sz="1200" b="1" dirty="0">
                <a:solidFill>
                  <a:schemeClr val="accent2"/>
                </a:solidFill>
              </a:rPr>
              <a:t>Mounting Points</a:t>
            </a:r>
          </a:p>
        </p:txBody>
      </p:sp>
      <p:cxnSp>
        <p:nvCxnSpPr>
          <p:cNvPr id="37" name="Straight Connector 36">
            <a:extLst>
              <a:ext uri="{FF2B5EF4-FFF2-40B4-BE49-F238E27FC236}">
                <a16:creationId xmlns:a16="http://schemas.microsoft.com/office/drawing/2014/main" id="{FB9BB498-B220-7932-D569-B658B3753750}"/>
              </a:ext>
            </a:extLst>
          </p:cNvPr>
          <p:cNvCxnSpPr>
            <a:cxnSpLocks/>
          </p:cNvCxnSpPr>
          <p:nvPr/>
        </p:nvCxnSpPr>
        <p:spPr>
          <a:xfrm>
            <a:off x="3646674" y="1081005"/>
            <a:ext cx="0" cy="363575"/>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 name="Straight Connector 6">
            <a:extLst>
              <a:ext uri="{FF2B5EF4-FFF2-40B4-BE49-F238E27FC236}">
                <a16:creationId xmlns:a16="http://schemas.microsoft.com/office/drawing/2014/main" id="{71F4C44C-B921-5378-DF32-77B0C104AD21}"/>
              </a:ext>
            </a:extLst>
          </p:cNvPr>
          <p:cNvCxnSpPr>
            <a:cxnSpLocks/>
          </p:cNvCxnSpPr>
          <p:nvPr/>
        </p:nvCxnSpPr>
        <p:spPr>
          <a:xfrm flipH="1">
            <a:off x="2541452" y="1081005"/>
            <a:ext cx="1105222"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703FC08-A126-50D0-BC42-7F82B6ABC905}"/>
              </a:ext>
            </a:extLst>
          </p:cNvPr>
          <p:cNvCxnSpPr/>
          <p:nvPr/>
        </p:nvCxnSpPr>
        <p:spPr>
          <a:xfrm>
            <a:off x="2541452" y="1098718"/>
            <a:ext cx="0" cy="32814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1CE9CEA-A430-B8B8-146D-6B4DEBFCD56A}"/>
              </a:ext>
            </a:extLst>
          </p:cNvPr>
          <p:cNvCxnSpPr/>
          <p:nvPr/>
        </p:nvCxnSpPr>
        <p:spPr>
          <a:xfrm flipH="1">
            <a:off x="1613549" y="1418173"/>
            <a:ext cx="92468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7D1C4F4D-4A2A-784F-1F8E-0789EBC16013}"/>
              </a:ext>
            </a:extLst>
          </p:cNvPr>
          <p:cNvSpPr txBox="1"/>
          <p:nvPr/>
        </p:nvSpPr>
        <p:spPr>
          <a:xfrm>
            <a:off x="238276" y="1136469"/>
            <a:ext cx="1967206" cy="276999"/>
          </a:xfrm>
          <a:prstGeom prst="rect">
            <a:avLst/>
          </a:prstGeom>
          <a:noFill/>
        </p:spPr>
        <p:txBody>
          <a:bodyPr wrap="none" rtlCol="0">
            <a:spAutoFit/>
          </a:bodyPr>
          <a:lstStyle/>
          <a:p>
            <a:pPr algn="r"/>
            <a:r>
              <a:rPr lang="en-US" sz="1200" b="1" dirty="0">
                <a:solidFill>
                  <a:schemeClr val="accent2"/>
                </a:solidFill>
              </a:rPr>
              <a:t>Power and Volume Controls</a:t>
            </a:r>
          </a:p>
        </p:txBody>
      </p:sp>
      <p:sp>
        <p:nvSpPr>
          <p:cNvPr id="43" name="TextBox 42">
            <a:extLst>
              <a:ext uri="{FF2B5EF4-FFF2-40B4-BE49-F238E27FC236}">
                <a16:creationId xmlns:a16="http://schemas.microsoft.com/office/drawing/2014/main" id="{91CC9493-EB7A-A2F1-6634-30A1D6994370}"/>
              </a:ext>
            </a:extLst>
          </p:cNvPr>
          <p:cNvSpPr txBox="1"/>
          <p:nvPr/>
        </p:nvSpPr>
        <p:spPr>
          <a:xfrm>
            <a:off x="1058874" y="1667535"/>
            <a:ext cx="1067023" cy="276999"/>
          </a:xfrm>
          <a:prstGeom prst="rect">
            <a:avLst/>
          </a:prstGeom>
          <a:noFill/>
        </p:spPr>
        <p:txBody>
          <a:bodyPr wrap="none" rtlCol="0">
            <a:spAutoFit/>
          </a:bodyPr>
          <a:lstStyle/>
          <a:p>
            <a:pPr algn="r"/>
            <a:r>
              <a:rPr lang="en-US" sz="1200" b="1" dirty="0">
                <a:solidFill>
                  <a:schemeClr val="accent2"/>
                </a:solidFill>
              </a:rPr>
              <a:t>Power Button</a:t>
            </a:r>
          </a:p>
        </p:txBody>
      </p:sp>
      <p:cxnSp>
        <p:nvCxnSpPr>
          <p:cNvPr id="44" name="Straight Connector 43">
            <a:extLst>
              <a:ext uri="{FF2B5EF4-FFF2-40B4-BE49-F238E27FC236}">
                <a16:creationId xmlns:a16="http://schemas.microsoft.com/office/drawing/2014/main" id="{D9404444-8411-AC16-BB2B-5C71CFA464FE}"/>
              </a:ext>
            </a:extLst>
          </p:cNvPr>
          <p:cNvCxnSpPr/>
          <p:nvPr/>
        </p:nvCxnSpPr>
        <p:spPr>
          <a:xfrm flipV="1">
            <a:off x="2070440" y="1813457"/>
            <a:ext cx="935588" cy="789"/>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AB696362-3640-AFB9-CD61-41AADB8742C0}"/>
              </a:ext>
            </a:extLst>
          </p:cNvPr>
          <p:cNvCxnSpPr>
            <a:cxnSpLocks/>
          </p:cNvCxnSpPr>
          <p:nvPr/>
        </p:nvCxnSpPr>
        <p:spPr>
          <a:xfrm flipH="1">
            <a:off x="4089828" y="8194674"/>
            <a:ext cx="314822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A4204F-0A64-F7C1-F70C-3C0B34316E26}"/>
              </a:ext>
            </a:extLst>
          </p:cNvPr>
          <p:cNvCxnSpPr>
            <a:cxnSpLocks/>
          </p:cNvCxnSpPr>
          <p:nvPr/>
        </p:nvCxnSpPr>
        <p:spPr>
          <a:xfrm flipV="1">
            <a:off x="3575432" y="8810955"/>
            <a:ext cx="0" cy="251239"/>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54EB9404-1359-6B0B-33B5-E5037C0ADBF6}"/>
              </a:ext>
            </a:extLst>
          </p:cNvPr>
          <p:cNvCxnSpPr>
            <a:cxnSpLocks/>
          </p:cNvCxnSpPr>
          <p:nvPr/>
        </p:nvCxnSpPr>
        <p:spPr>
          <a:xfrm flipV="1">
            <a:off x="4567619" y="8810955"/>
            <a:ext cx="0" cy="251239"/>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3" name="Straight Connector 32">
            <a:extLst>
              <a:ext uri="{FF2B5EF4-FFF2-40B4-BE49-F238E27FC236}">
                <a16:creationId xmlns:a16="http://schemas.microsoft.com/office/drawing/2014/main" id="{2DDA7F0A-DE28-D8EB-0466-574AE052631A}"/>
              </a:ext>
            </a:extLst>
          </p:cNvPr>
          <p:cNvCxnSpPr>
            <a:cxnSpLocks/>
          </p:cNvCxnSpPr>
          <p:nvPr/>
        </p:nvCxnSpPr>
        <p:spPr>
          <a:xfrm flipH="1">
            <a:off x="3575432" y="9055842"/>
            <a:ext cx="399930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313DE967-A9EB-634B-FEE2-8F92CC9C99DE}"/>
              </a:ext>
            </a:extLst>
          </p:cNvPr>
          <p:cNvSpPr txBox="1"/>
          <p:nvPr/>
        </p:nvSpPr>
        <p:spPr>
          <a:xfrm>
            <a:off x="6355411" y="8423255"/>
            <a:ext cx="1219329" cy="646331"/>
          </a:xfrm>
          <a:prstGeom prst="rect">
            <a:avLst/>
          </a:prstGeom>
          <a:noFill/>
        </p:spPr>
        <p:txBody>
          <a:bodyPr wrap="square" rtlCol="0">
            <a:spAutoFit/>
          </a:bodyPr>
          <a:lstStyle/>
          <a:p>
            <a:pPr algn="ctr"/>
            <a:r>
              <a:rPr lang="en-US" sz="1200" b="1" dirty="0">
                <a:solidFill>
                  <a:schemeClr val="accent2"/>
                </a:solidFill>
              </a:rPr>
              <a:t>Docking Alignment Pockets</a:t>
            </a:r>
          </a:p>
        </p:txBody>
      </p:sp>
      <p:pic>
        <p:nvPicPr>
          <p:cNvPr id="62" name="Picture 61">
            <a:extLst>
              <a:ext uri="{FF2B5EF4-FFF2-40B4-BE49-F238E27FC236}">
                <a16:creationId xmlns:a16="http://schemas.microsoft.com/office/drawing/2014/main" id="{EEAFA1A7-1F02-AB5B-104B-6D08FD9DD66D}"/>
              </a:ext>
            </a:extLst>
          </p:cNvPr>
          <p:cNvPicPr>
            <a:picLocks noChangeAspect="1"/>
          </p:cNvPicPr>
          <p:nvPr/>
        </p:nvPicPr>
        <p:blipFill>
          <a:blip r:embed="rId5"/>
          <a:stretch>
            <a:fillRect/>
          </a:stretch>
        </p:blipFill>
        <p:spPr>
          <a:xfrm>
            <a:off x="496724" y="4842079"/>
            <a:ext cx="1855703" cy="1850840"/>
          </a:xfrm>
          <a:prstGeom prst="rect">
            <a:avLst/>
          </a:prstGeom>
          <a:ln>
            <a:solidFill>
              <a:schemeClr val="accent2">
                <a:lumMod val="75000"/>
              </a:schemeClr>
            </a:solidFill>
          </a:ln>
        </p:spPr>
      </p:pic>
      <p:pic>
        <p:nvPicPr>
          <p:cNvPr id="14" name="Picture 13">
            <a:extLst>
              <a:ext uri="{FF2B5EF4-FFF2-40B4-BE49-F238E27FC236}">
                <a16:creationId xmlns:a16="http://schemas.microsoft.com/office/drawing/2014/main" id="{352370E6-7308-EEA6-5E8D-2908C03CED59}"/>
              </a:ext>
            </a:extLst>
          </p:cNvPr>
          <p:cNvPicPr>
            <a:picLocks noChangeAspect="1"/>
          </p:cNvPicPr>
          <p:nvPr/>
        </p:nvPicPr>
        <p:blipFill>
          <a:blip r:embed="rId6"/>
          <a:stretch>
            <a:fillRect/>
          </a:stretch>
        </p:blipFill>
        <p:spPr>
          <a:xfrm>
            <a:off x="920032" y="1966062"/>
            <a:ext cx="1184775" cy="1182396"/>
          </a:xfrm>
          <a:prstGeom prst="rect">
            <a:avLst/>
          </a:prstGeom>
        </p:spPr>
      </p:pic>
      <p:cxnSp>
        <p:nvCxnSpPr>
          <p:cNvPr id="16" name="Straight Connector 15">
            <a:extLst>
              <a:ext uri="{FF2B5EF4-FFF2-40B4-BE49-F238E27FC236}">
                <a16:creationId xmlns:a16="http://schemas.microsoft.com/office/drawing/2014/main" id="{2F036694-D00C-1154-9296-CB669DEE70A0}"/>
              </a:ext>
            </a:extLst>
          </p:cNvPr>
          <p:cNvCxnSpPr>
            <a:cxnSpLocks/>
          </p:cNvCxnSpPr>
          <p:nvPr/>
        </p:nvCxnSpPr>
        <p:spPr>
          <a:xfrm>
            <a:off x="800100" y="2924882"/>
            <a:ext cx="368578" cy="119"/>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11630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56213</TotalTime>
  <Words>2853</Words>
  <Application>Microsoft Office PowerPoint</Application>
  <PresentationFormat>Custom</PresentationFormat>
  <Paragraphs>480</Paragraphs>
  <Slides>20</Slides>
  <Notes>0</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1_Office Theme</vt:lpstr>
      <vt:lpstr>Owner’s Manual Havis Tablet Docking Stations and Tablet Cases</vt:lpstr>
      <vt:lpstr>Before Beginning</vt:lpstr>
      <vt:lpstr>PowerPoint Presentation</vt:lpstr>
      <vt:lpstr>Parts Included (DS-TAB-401)</vt:lpstr>
      <vt:lpstr>Parts Included (DS-TAB-401) (continued)</vt:lpstr>
      <vt:lpstr>Installation (DS-TAB-401) </vt:lpstr>
      <vt:lpstr>Cable Management (DS-TAB-401) </vt:lpstr>
      <vt:lpstr>Parts Included (TC-401)</vt:lpstr>
      <vt:lpstr>Parts Included (TC-402,403, 404, 405, 406 and 409)</vt:lpstr>
      <vt:lpstr>Parts Included (TC-4XX)</vt:lpstr>
      <vt:lpstr>Installation (TC-4XX) </vt:lpstr>
      <vt:lpstr>Installation (TC-401 shown as example)  </vt:lpstr>
      <vt:lpstr>Installation (TC-401 shown as example)</vt:lpstr>
      <vt:lpstr>Tablet Case Features (TC-4XX) </vt:lpstr>
      <vt:lpstr>Operation - Docking</vt:lpstr>
      <vt:lpstr>Operation – Docking (continued)</vt:lpstr>
      <vt:lpstr>Operation - Undocking</vt:lpstr>
      <vt:lpstr>PowerPoint Presentation</vt:lpstr>
      <vt:lpstr>PowerPoint Presentation</vt:lpstr>
      <vt:lpstr>Related Products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Havis, Inc</dc:creator>
  <cp:lastModifiedBy>Keith Halonen</cp:lastModifiedBy>
  <cp:revision>499</cp:revision>
  <cp:lastPrinted>2024-03-12T17:57:02Z</cp:lastPrinted>
  <dcterms:created xsi:type="dcterms:W3CDTF">2017-12-28T20:23:56Z</dcterms:created>
  <dcterms:modified xsi:type="dcterms:W3CDTF">2025-06-16T19:04:40Z</dcterms:modified>
</cp:coreProperties>
</file>